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2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3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4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7" r:id="rId10"/>
    <p:sldMasterId id="2147483770" r:id="rId11"/>
    <p:sldMasterId id="2147483783" r:id="rId12"/>
    <p:sldMasterId id="2147483796" r:id="rId13"/>
    <p:sldMasterId id="2147483809" r:id="rId14"/>
    <p:sldMasterId id="2147483821" r:id="rId15"/>
    <p:sldMasterId id="2147483833" r:id="rId16"/>
    <p:sldMasterId id="2147483845" r:id="rId17"/>
    <p:sldMasterId id="2147483857" r:id="rId18"/>
    <p:sldMasterId id="2147483869" r:id="rId19"/>
    <p:sldMasterId id="2147483881" r:id="rId20"/>
    <p:sldMasterId id="2147483893" r:id="rId21"/>
    <p:sldMasterId id="2147483905" r:id="rId22"/>
    <p:sldMasterId id="2147483929" r:id="rId23"/>
    <p:sldMasterId id="2147483941" r:id="rId24"/>
    <p:sldMasterId id="2147483977" r:id="rId25"/>
  </p:sldMasterIdLst>
  <p:notesMasterIdLst>
    <p:notesMasterId r:id="rId175"/>
  </p:notesMasterIdLst>
  <p:sldIdLst>
    <p:sldId id="256" r:id="rId26"/>
    <p:sldId id="257" r:id="rId27"/>
    <p:sldId id="258" r:id="rId28"/>
    <p:sldId id="259" r:id="rId29"/>
    <p:sldId id="338" r:id="rId30"/>
    <p:sldId id="260" r:id="rId31"/>
    <p:sldId id="261" r:id="rId32"/>
    <p:sldId id="341" r:id="rId33"/>
    <p:sldId id="262" r:id="rId34"/>
    <p:sldId id="339" r:id="rId35"/>
    <p:sldId id="340" r:id="rId36"/>
    <p:sldId id="349" r:id="rId37"/>
    <p:sldId id="350" r:id="rId38"/>
    <p:sldId id="263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51" r:id="rId47"/>
    <p:sldId id="264" r:id="rId48"/>
    <p:sldId id="265" r:id="rId49"/>
    <p:sldId id="266" r:id="rId50"/>
    <p:sldId id="352" r:id="rId51"/>
    <p:sldId id="353" r:id="rId52"/>
    <p:sldId id="357" r:id="rId53"/>
    <p:sldId id="267" r:id="rId54"/>
    <p:sldId id="268" r:id="rId55"/>
    <p:sldId id="269" r:id="rId56"/>
    <p:sldId id="354" r:id="rId57"/>
    <p:sldId id="270" r:id="rId58"/>
    <p:sldId id="271" r:id="rId59"/>
    <p:sldId id="272" r:id="rId60"/>
    <p:sldId id="355" r:id="rId61"/>
    <p:sldId id="356" r:id="rId62"/>
    <p:sldId id="360" r:id="rId63"/>
    <p:sldId id="359" r:id="rId64"/>
    <p:sldId id="273" r:id="rId65"/>
    <p:sldId id="274" r:id="rId66"/>
    <p:sldId id="275" r:id="rId67"/>
    <p:sldId id="361" r:id="rId68"/>
    <p:sldId id="276" r:id="rId69"/>
    <p:sldId id="362" r:id="rId70"/>
    <p:sldId id="358" r:id="rId71"/>
    <p:sldId id="366" r:id="rId72"/>
    <p:sldId id="367" r:id="rId73"/>
    <p:sldId id="278" r:id="rId74"/>
    <p:sldId id="279" r:id="rId75"/>
    <p:sldId id="365" r:id="rId76"/>
    <p:sldId id="277" r:id="rId77"/>
    <p:sldId id="280" r:id="rId78"/>
    <p:sldId id="363" r:id="rId79"/>
    <p:sldId id="364" r:id="rId80"/>
    <p:sldId id="281" r:id="rId81"/>
    <p:sldId id="282" r:id="rId82"/>
    <p:sldId id="283" r:id="rId83"/>
    <p:sldId id="284" r:id="rId84"/>
    <p:sldId id="285" r:id="rId85"/>
    <p:sldId id="286" r:id="rId86"/>
    <p:sldId id="368" r:id="rId87"/>
    <p:sldId id="288" r:id="rId88"/>
    <p:sldId id="287" r:id="rId89"/>
    <p:sldId id="289" r:id="rId90"/>
    <p:sldId id="290" r:id="rId91"/>
    <p:sldId id="291" r:id="rId92"/>
    <p:sldId id="292" r:id="rId93"/>
    <p:sldId id="293" r:id="rId94"/>
    <p:sldId id="294" r:id="rId95"/>
    <p:sldId id="370" r:id="rId96"/>
    <p:sldId id="371" r:id="rId97"/>
    <p:sldId id="372" r:id="rId98"/>
    <p:sldId id="375" r:id="rId99"/>
    <p:sldId id="295" r:id="rId100"/>
    <p:sldId id="296" r:id="rId101"/>
    <p:sldId id="297" r:id="rId102"/>
    <p:sldId id="298" r:id="rId103"/>
    <p:sldId id="299" r:id="rId104"/>
    <p:sldId id="300" r:id="rId105"/>
    <p:sldId id="301" r:id="rId106"/>
    <p:sldId id="369" r:id="rId107"/>
    <p:sldId id="302" r:id="rId108"/>
    <p:sldId id="303" r:id="rId109"/>
    <p:sldId id="373" r:id="rId110"/>
    <p:sldId id="374" r:id="rId111"/>
    <p:sldId id="304" r:id="rId112"/>
    <p:sldId id="305" r:id="rId113"/>
    <p:sldId id="336" r:id="rId114"/>
    <p:sldId id="335" r:id="rId115"/>
    <p:sldId id="376" r:id="rId116"/>
    <p:sldId id="311" r:id="rId117"/>
    <p:sldId id="377" r:id="rId118"/>
    <p:sldId id="384" r:id="rId119"/>
    <p:sldId id="306" r:id="rId120"/>
    <p:sldId id="307" r:id="rId121"/>
    <p:sldId id="378" r:id="rId122"/>
    <p:sldId id="308" r:id="rId123"/>
    <p:sldId id="309" r:id="rId124"/>
    <p:sldId id="379" r:id="rId125"/>
    <p:sldId id="380" r:id="rId126"/>
    <p:sldId id="381" r:id="rId127"/>
    <p:sldId id="382" r:id="rId128"/>
    <p:sldId id="383" r:id="rId129"/>
    <p:sldId id="310" r:id="rId130"/>
    <p:sldId id="312" r:id="rId131"/>
    <p:sldId id="313" r:id="rId132"/>
    <p:sldId id="314" r:id="rId133"/>
    <p:sldId id="315" r:id="rId134"/>
    <p:sldId id="316" r:id="rId135"/>
    <p:sldId id="317" r:id="rId136"/>
    <p:sldId id="318" r:id="rId137"/>
    <p:sldId id="402" r:id="rId138"/>
    <p:sldId id="395" r:id="rId139"/>
    <p:sldId id="396" r:id="rId140"/>
    <p:sldId id="407" r:id="rId141"/>
    <p:sldId id="408" r:id="rId142"/>
    <p:sldId id="409" r:id="rId143"/>
    <p:sldId id="397" r:id="rId144"/>
    <p:sldId id="398" r:id="rId145"/>
    <p:sldId id="399" r:id="rId146"/>
    <p:sldId id="319" r:id="rId147"/>
    <p:sldId id="320" r:id="rId148"/>
    <p:sldId id="321" r:id="rId149"/>
    <p:sldId id="325" r:id="rId150"/>
    <p:sldId id="322" r:id="rId151"/>
    <p:sldId id="323" r:id="rId152"/>
    <p:sldId id="406" r:id="rId153"/>
    <p:sldId id="324" r:id="rId154"/>
    <p:sldId id="400" r:id="rId155"/>
    <p:sldId id="326" r:id="rId156"/>
    <p:sldId id="327" r:id="rId157"/>
    <p:sldId id="385" r:id="rId158"/>
    <p:sldId id="401" r:id="rId159"/>
    <p:sldId id="329" r:id="rId160"/>
    <p:sldId id="386" r:id="rId161"/>
    <p:sldId id="330" r:id="rId162"/>
    <p:sldId id="331" r:id="rId163"/>
    <p:sldId id="332" r:id="rId164"/>
    <p:sldId id="333" r:id="rId165"/>
    <p:sldId id="328" r:id="rId166"/>
    <p:sldId id="334" r:id="rId167"/>
    <p:sldId id="387" r:id="rId168"/>
    <p:sldId id="388" r:id="rId169"/>
    <p:sldId id="389" r:id="rId170"/>
    <p:sldId id="390" r:id="rId171"/>
    <p:sldId id="391" r:id="rId172"/>
    <p:sldId id="393" r:id="rId173"/>
    <p:sldId id="394" r:id="rId1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63" Type="http://schemas.openxmlformats.org/officeDocument/2006/relationships/slide" Target="slides/slide38.xml"/><Relationship Id="rId84" Type="http://schemas.openxmlformats.org/officeDocument/2006/relationships/slide" Target="slides/slide59.xml"/><Relationship Id="rId138" Type="http://schemas.openxmlformats.org/officeDocument/2006/relationships/slide" Target="slides/slide113.xml"/><Relationship Id="rId159" Type="http://schemas.openxmlformats.org/officeDocument/2006/relationships/slide" Target="slides/slide134.xml"/><Relationship Id="rId170" Type="http://schemas.openxmlformats.org/officeDocument/2006/relationships/slide" Target="slides/slide145.xml"/><Relationship Id="rId107" Type="http://schemas.openxmlformats.org/officeDocument/2006/relationships/slide" Target="slides/slide8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53" Type="http://schemas.openxmlformats.org/officeDocument/2006/relationships/slide" Target="slides/slide28.xml"/><Relationship Id="rId74" Type="http://schemas.openxmlformats.org/officeDocument/2006/relationships/slide" Target="slides/slide49.xml"/><Relationship Id="rId128" Type="http://schemas.openxmlformats.org/officeDocument/2006/relationships/slide" Target="slides/slide103.xml"/><Relationship Id="rId149" Type="http://schemas.openxmlformats.org/officeDocument/2006/relationships/slide" Target="slides/slide12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0.xml"/><Relationship Id="rId160" Type="http://schemas.openxmlformats.org/officeDocument/2006/relationships/slide" Target="slides/slide135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8.xml"/><Relationship Id="rId64" Type="http://schemas.openxmlformats.org/officeDocument/2006/relationships/slide" Target="slides/slide39.xml"/><Relationship Id="rId118" Type="http://schemas.openxmlformats.org/officeDocument/2006/relationships/slide" Target="slides/slide93.xml"/><Relationship Id="rId139" Type="http://schemas.openxmlformats.org/officeDocument/2006/relationships/slide" Target="slides/slide114.xml"/><Relationship Id="rId85" Type="http://schemas.openxmlformats.org/officeDocument/2006/relationships/slide" Target="slides/slide60.xml"/><Relationship Id="rId150" Type="http://schemas.openxmlformats.org/officeDocument/2006/relationships/slide" Target="slides/slide125.xml"/><Relationship Id="rId171" Type="http://schemas.openxmlformats.org/officeDocument/2006/relationships/slide" Target="slides/slide146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8.xml"/><Relationship Id="rId108" Type="http://schemas.openxmlformats.org/officeDocument/2006/relationships/slide" Target="slides/slide83.xml"/><Relationship Id="rId129" Type="http://schemas.openxmlformats.org/officeDocument/2006/relationships/slide" Target="slides/slide104.xml"/><Relationship Id="rId54" Type="http://schemas.openxmlformats.org/officeDocument/2006/relationships/slide" Target="slides/slide29.xml"/><Relationship Id="rId75" Type="http://schemas.openxmlformats.org/officeDocument/2006/relationships/slide" Target="slides/slide50.xml"/><Relationship Id="rId96" Type="http://schemas.openxmlformats.org/officeDocument/2006/relationships/slide" Target="slides/slide71.xml"/><Relationship Id="rId140" Type="http://schemas.openxmlformats.org/officeDocument/2006/relationships/slide" Target="slides/slide115.xml"/><Relationship Id="rId161" Type="http://schemas.openxmlformats.org/officeDocument/2006/relationships/slide" Target="slides/slide136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49" Type="http://schemas.openxmlformats.org/officeDocument/2006/relationships/slide" Target="slides/slide24.xml"/><Relationship Id="rId114" Type="http://schemas.openxmlformats.org/officeDocument/2006/relationships/slide" Target="slides/slide89.xml"/><Relationship Id="rId119" Type="http://schemas.openxmlformats.org/officeDocument/2006/relationships/slide" Target="slides/slide94.xml"/><Relationship Id="rId44" Type="http://schemas.openxmlformats.org/officeDocument/2006/relationships/slide" Target="slides/slide19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130" Type="http://schemas.openxmlformats.org/officeDocument/2006/relationships/slide" Target="slides/slide105.xml"/><Relationship Id="rId135" Type="http://schemas.openxmlformats.org/officeDocument/2006/relationships/slide" Target="slides/slide110.xml"/><Relationship Id="rId151" Type="http://schemas.openxmlformats.org/officeDocument/2006/relationships/slide" Target="slides/slide126.xml"/><Relationship Id="rId156" Type="http://schemas.openxmlformats.org/officeDocument/2006/relationships/slide" Target="slides/slide131.xml"/><Relationship Id="rId177" Type="http://schemas.openxmlformats.org/officeDocument/2006/relationships/viewProps" Target="viewProps.xml"/><Relationship Id="rId172" Type="http://schemas.openxmlformats.org/officeDocument/2006/relationships/slide" Target="slides/slide147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109" Type="http://schemas.openxmlformats.org/officeDocument/2006/relationships/slide" Target="slides/slide8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97" Type="http://schemas.openxmlformats.org/officeDocument/2006/relationships/slide" Target="slides/slide72.xml"/><Relationship Id="rId104" Type="http://schemas.openxmlformats.org/officeDocument/2006/relationships/slide" Target="slides/slide79.xml"/><Relationship Id="rId120" Type="http://schemas.openxmlformats.org/officeDocument/2006/relationships/slide" Target="slides/slide95.xml"/><Relationship Id="rId125" Type="http://schemas.openxmlformats.org/officeDocument/2006/relationships/slide" Target="slides/slide100.xml"/><Relationship Id="rId141" Type="http://schemas.openxmlformats.org/officeDocument/2006/relationships/slide" Target="slides/slide116.xml"/><Relationship Id="rId146" Type="http://schemas.openxmlformats.org/officeDocument/2006/relationships/slide" Target="slides/slide121.xml"/><Relationship Id="rId167" Type="http://schemas.openxmlformats.org/officeDocument/2006/relationships/slide" Target="slides/slide14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slide" Target="slides/slide67.xml"/><Relationship Id="rId162" Type="http://schemas.openxmlformats.org/officeDocument/2006/relationships/slide" Target="slides/slide1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110" Type="http://schemas.openxmlformats.org/officeDocument/2006/relationships/slide" Target="slides/slide85.xml"/><Relationship Id="rId115" Type="http://schemas.openxmlformats.org/officeDocument/2006/relationships/slide" Target="slides/slide90.xml"/><Relationship Id="rId131" Type="http://schemas.openxmlformats.org/officeDocument/2006/relationships/slide" Target="slides/slide106.xml"/><Relationship Id="rId136" Type="http://schemas.openxmlformats.org/officeDocument/2006/relationships/slide" Target="slides/slide111.xml"/><Relationship Id="rId157" Type="http://schemas.openxmlformats.org/officeDocument/2006/relationships/slide" Target="slides/slide132.xml"/><Relationship Id="rId178" Type="http://schemas.openxmlformats.org/officeDocument/2006/relationships/theme" Target="theme/theme1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52" Type="http://schemas.openxmlformats.org/officeDocument/2006/relationships/slide" Target="slides/slide127.xml"/><Relationship Id="rId173" Type="http://schemas.openxmlformats.org/officeDocument/2006/relationships/slide" Target="slides/slide148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56" Type="http://schemas.openxmlformats.org/officeDocument/2006/relationships/slide" Target="slides/slide31.xml"/><Relationship Id="rId77" Type="http://schemas.openxmlformats.org/officeDocument/2006/relationships/slide" Target="slides/slide52.xml"/><Relationship Id="rId100" Type="http://schemas.openxmlformats.org/officeDocument/2006/relationships/slide" Target="slides/slide75.xml"/><Relationship Id="rId105" Type="http://schemas.openxmlformats.org/officeDocument/2006/relationships/slide" Target="slides/slide80.xml"/><Relationship Id="rId126" Type="http://schemas.openxmlformats.org/officeDocument/2006/relationships/slide" Target="slides/slide101.xml"/><Relationship Id="rId147" Type="http://schemas.openxmlformats.org/officeDocument/2006/relationships/slide" Target="slides/slide122.xml"/><Relationship Id="rId168" Type="http://schemas.openxmlformats.org/officeDocument/2006/relationships/slide" Target="slides/slide14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93" Type="http://schemas.openxmlformats.org/officeDocument/2006/relationships/slide" Target="slides/slide68.xml"/><Relationship Id="rId98" Type="http://schemas.openxmlformats.org/officeDocument/2006/relationships/slide" Target="slides/slide73.xml"/><Relationship Id="rId121" Type="http://schemas.openxmlformats.org/officeDocument/2006/relationships/slide" Target="slides/slide96.xml"/><Relationship Id="rId142" Type="http://schemas.openxmlformats.org/officeDocument/2006/relationships/slide" Target="slides/slide117.xml"/><Relationship Id="rId163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21.xml"/><Relationship Id="rId67" Type="http://schemas.openxmlformats.org/officeDocument/2006/relationships/slide" Target="slides/slide42.xml"/><Relationship Id="rId116" Type="http://schemas.openxmlformats.org/officeDocument/2006/relationships/slide" Target="slides/slide91.xml"/><Relationship Id="rId137" Type="http://schemas.openxmlformats.org/officeDocument/2006/relationships/slide" Target="slides/slide112.xml"/><Relationship Id="rId158" Type="http://schemas.openxmlformats.org/officeDocument/2006/relationships/slide" Target="slides/slide13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62" Type="http://schemas.openxmlformats.org/officeDocument/2006/relationships/slide" Target="slides/slide37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111" Type="http://schemas.openxmlformats.org/officeDocument/2006/relationships/slide" Target="slides/slide86.xml"/><Relationship Id="rId132" Type="http://schemas.openxmlformats.org/officeDocument/2006/relationships/slide" Target="slides/slide107.xml"/><Relationship Id="rId153" Type="http://schemas.openxmlformats.org/officeDocument/2006/relationships/slide" Target="slides/slide128.xml"/><Relationship Id="rId174" Type="http://schemas.openxmlformats.org/officeDocument/2006/relationships/slide" Target="slides/slide149.xml"/><Relationship Id="rId179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1.xml"/><Relationship Id="rId57" Type="http://schemas.openxmlformats.org/officeDocument/2006/relationships/slide" Target="slides/slide32.xml"/><Relationship Id="rId106" Type="http://schemas.openxmlformats.org/officeDocument/2006/relationships/slide" Target="slides/slide81.xml"/><Relationship Id="rId127" Type="http://schemas.openxmlformats.org/officeDocument/2006/relationships/slide" Target="slides/slide10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52" Type="http://schemas.openxmlformats.org/officeDocument/2006/relationships/slide" Target="slides/slide27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94" Type="http://schemas.openxmlformats.org/officeDocument/2006/relationships/slide" Target="slides/slide69.xml"/><Relationship Id="rId99" Type="http://schemas.openxmlformats.org/officeDocument/2006/relationships/slide" Target="slides/slide74.xml"/><Relationship Id="rId101" Type="http://schemas.openxmlformats.org/officeDocument/2006/relationships/slide" Target="slides/slide76.xml"/><Relationship Id="rId122" Type="http://schemas.openxmlformats.org/officeDocument/2006/relationships/slide" Target="slides/slide97.xml"/><Relationship Id="rId143" Type="http://schemas.openxmlformats.org/officeDocument/2006/relationships/slide" Target="slides/slide118.xml"/><Relationship Id="rId148" Type="http://schemas.openxmlformats.org/officeDocument/2006/relationships/slide" Target="slides/slide123.xml"/><Relationship Id="rId164" Type="http://schemas.openxmlformats.org/officeDocument/2006/relationships/slide" Target="slides/slide139.xml"/><Relationship Id="rId169" Type="http://schemas.openxmlformats.org/officeDocument/2006/relationships/slide" Target="slides/slide14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.xml"/><Relationship Id="rId47" Type="http://schemas.openxmlformats.org/officeDocument/2006/relationships/slide" Target="slides/slide22.xml"/><Relationship Id="rId68" Type="http://schemas.openxmlformats.org/officeDocument/2006/relationships/slide" Target="slides/slide43.xml"/><Relationship Id="rId89" Type="http://schemas.openxmlformats.org/officeDocument/2006/relationships/slide" Target="slides/slide64.xml"/><Relationship Id="rId112" Type="http://schemas.openxmlformats.org/officeDocument/2006/relationships/slide" Target="slides/slide87.xml"/><Relationship Id="rId133" Type="http://schemas.openxmlformats.org/officeDocument/2006/relationships/slide" Target="slides/slide108.xml"/><Relationship Id="rId154" Type="http://schemas.openxmlformats.org/officeDocument/2006/relationships/slide" Target="slides/slide129.xml"/><Relationship Id="rId175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2.xml"/><Relationship Id="rId58" Type="http://schemas.openxmlformats.org/officeDocument/2006/relationships/slide" Target="slides/slide33.xml"/><Relationship Id="rId79" Type="http://schemas.openxmlformats.org/officeDocument/2006/relationships/slide" Target="slides/slide54.xml"/><Relationship Id="rId102" Type="http://schemas.openxmlformats.org/officeDocument/2006/relationships/slide" Target="slides/slide77.xml"/><Relationship Id="rId123" Type="http://schemas.openxmlformats.org/officeDocument/2006/relationships/slide" Target="slides/slide98.xml"/><Relationship Id="rId144" Type="http://schemas.openxmlformats.org/officeDocument/2006/relationships/slide" Target="slides/slide119.xml"/><Relationship Id="rId90" Type="http://schemas.openxmlformats.org/officeDocument/2006/relationships/slide" Target="slides/slide65.xml"/><Relationship Id="rId165" Type="http://schemas.openxmlformats.org/officeDocument/2006/relationships/slide" Target="slides/slide140.xml"/><Relationship Id="rId27" Type="http://schemas.openxmlformats.org/officeDocument/2006/relationships/slide" Target="slides/slide2.xml"/><Relationship Id="rId48" Type="http://schemas.openxmlformats.org/officeDocument/2006/relationships/slide" Target="slides/slide23.xml"/><Relationship Id="rId69" Type="http://schemas.openxmlformats.org/officeDocument/2006/relationships/slide" Target="slides/slide44.xml"/><Relationship Id="rId113" Type="http://schemas.openxmlformats.org/officeDocument/2006/relationships/slide" Target="slides/slide88.xml"/><Relationship Id="rId134" Type="http://schemas.openxmlformats.org/officeDocument/2006/relationships/slide" Target="slides/slide109.xml"/><Relationship Id="rId80" Type="http://schemas.openxmlformats.org/officeDocument/2006/relationships/slide" Target="slides/slide55.xml"/><Relationship Id="rId155" Type="http://schemas.openxmlformats.org/officeDocument/2006/relationships/slide" Target="slides/slide130.xml"/><Relationship Id="rId176" Type="http://schemas.openxmlformats.org/officeDocument/2006/relationships/presProps" Target="presProp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3.xml"/><Relationship Id="rId59" Type="http://schemas.openxmlformats.org/officeDocument/2006/relationships/slide" Target="slides/slide34.xml"/><Relationship Id="rId103" Type="http://schemas.openxmlformats.org/officeDocument/2006/relationships/slide" Target="slides/slide78.xml"/><Relationship Id="rId124" Type="http://schemas.openxmlformats.org/officeDocument/2006/relationships/slide" Target="slides/slide99.xml"/><Relationship Id="rId70" Type="http://schemas.openxmlformats.org/officeDocument/2006/relationships/slide" Target="slides/slide45.xml"/><Relationship Id="rId91" Type="http://schemas.openxmlformats.org/officeDocument/2006/relationships/slide" Target="slides/slide66.xml"/><Relationship Id="rId145" Type="http://schemas.openxmlformats.org/officeDocument/2006/relationships/slide" Target="slides/slide120.xml"/><Relationship Id="rId166" Type="http://schemas.openxmlformats.org/officeDocument/2006/relationships/slide" Target="slides/slide14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036C1-B13A-4EEC-89FE-EEE9A102CC59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D9AD2-3158-4E0C-B33F-3E5FAF90A2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8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词法分析器的实现方案</a:t>
            </a:r>
          </a:p>
          <a:p>
            <a:pPr eaLnBrk="1" hangingPunct="1"/>
            <a:r>
              <a:rPr lang="zh-CN" altLang="en-US" smtClean="0"/>
              <a:t>1、使用词法分析器生成器，从基于正规式的说明自动产生。效率最低，实现难度低。（相关原理、过程等为重点讲解内容）</a:t>
            </a:r>
          </a:p>
          <a:p>
            <a:pPr eaLnBrk="1" hangingPunct="1"/>
            <a:r>
              <a:rPr lang="zh-CN" altLang="en-US" smtClean="0"/>
              <a:t>2、使用传统的程序设计语言编写。效率较高，实现难度较高。（课程实践将有相关要求）</a:t>
            </a:r>
          </a:p>
          <a:p>
            <a:pPr eaLnBrk="1" hangingPunct="1"/>
            <a:r>
              <a:rPr lang="zh-CN" altLang="en-US" smtClean="0"/>
              <a:t>3、使用汇编编写。效率最高，实现难度最高。</a:t>
            </a: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9213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BC</a:t>
            </a:r>
          </a:p>
        </p:txBody>
      </p:sp>
    </p:spTree>
    <p:extLst>
      <p:ext uri="{BB962C8B-B14F-4D97-AF65-F5344CB8AC3E}">
        <p14:creationId xmlns:p14="http://schemas.microsoft.com/office/powerpoint/2010/main" val="377796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9AD2-3158-4E0C-B33F-3E5FAF90A234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5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ACD</a:t>
            </a:r>
          </a:p>
        </p:txBody>
      </p:sp>
    </p:spTree>
    <p:extLst>
      <p:ext uri="{BB962C8B-B14F-4D97-AF65-F5344CB8AC3E}">
        <p14:creationId xmlns:p14="http://schemas.microsoft.com/office/powerpoint/2010/main" val="53779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1B,   2C</a:t>
            </a:r>
          </a:p>
        </p:txBody>
      </p:sp>
    </p:spTree>
    <p:extLst>
      <p:ext uri="{BB962C8B-B14F-4D97-AF65-F5344CB8AC3E}">
        <p14:creationId xmlns:p14="http://schemas.microsoft.com/office/powerpoint/2010/main" val="199327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1AC8E-2C3E-4A8E-BBAE-472B300849A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CFFB9D-B6F6-46D1-BBAC-8BAEBC9660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906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F33ED-7589-4537-A6E3-A6374C41424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1E85E-D265-4822-B671-9B4BC0F420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2755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D00A3-FEFD-468E-A534-7CC3BCD3B4E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9866D-11F7-47F9-A94B-B0B31E8624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440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706F5-6E74-4D3B-89DA-FBC3D01280E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69B15-E017-4139-A32C-D5EE953CEF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24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FEF8E-15CC-481C-8F39-BDBD2B1C0AB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0B61D9-D5F8-4F61-810B-707244E98C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03252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CD6BE-B441-406C-9493-7C3CA36737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9AB2-7B3A-4AC9-8F4C-6E905F7FB8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13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36FC3-5852-48D9-9410-F3FED3823B6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349A2D-DB6F-4EB1-9767-8B13E2F03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300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11F1E-8A6B-4129-8899-B6CAEF02240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6AD29-FFD4-449C-8943-6B71FC370B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06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5644C-460B-4D25-9B1E-B683F09F8CF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8084F8-860F-4EB9-8351-DBA703C12D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159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9309-97DB-42D5-9F7D-A06B63692B5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06B14-0E65-49D7-8071-9F672AB5E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0DD1C-33C6-42DA-9030-3589B1A55E0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149EB-AE37-4218-ABCD-1F66505AB2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184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E7A8-B88D-4244-8308-5457EF66953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FF5F3-9E08-4DA7-9886-DC33D8C141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92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1AC8E-2C3E-4A8E-BBAE-472B300849A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CFFB9D-B6F6-46D1-BBAC-8BAEBC9660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667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EC600-7E18-4E0E-91BA-BD8BCA0C981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D4819-3FE5-4AE4-96BB-0BD7203776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003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43BC7-3CCC-449D-A776-CB7AB540E58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8F296D-3781-485F-B90B-F59C3A034E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919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A8546-A189-49E6-9044-5E872515C2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70EFA-32BE-40CB-8862-990486C6E2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805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7A53C-E10B-4999-9439-7F9A5DB83C9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355A1-9242-4C19-A507-05E450B6A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13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832EB-2D36-4BD7-AFEF-3698281AAD5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3F8E1-1124-46DA-AAFA-72CB81DD57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601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1CDD7-A770-4314-B7CD-55D716A6377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905D41-4C99-474E-BE1D-402B05EE74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931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8022-1736-48CA-84A8-551DBF14B2B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1C71F-4C28-4D99-869B-950D1E016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14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7AC9B-EC25-47F1-9B0E-BEBE3D8A730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3BE5A1-2F08-4171-89F1-E2A79C9808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589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3296A-53D8-4471-BAB1-A21DE7D5120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5441D-AC19-416F-8B9A-4D18E52A30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992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69D25-66AD-4710-A263-02D1B674336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003B0-DDD5-4500-94F3-1FDEA5BC3C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37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4550E-7D6D-46F6-A480-FC3C4FF1515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970E8-2DF7-4130-A72D-F45FCBEDC8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776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EB6D2-A80A-4519-B6F4-AE2905494A8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3D6DE-CCCB-46B7-933C-7AC94108D8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707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5913-06A0-4552-8D12-C09E022B9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11806-1092-44EE-8233-0A46E959BB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199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EC600-7E18-4E0E-91BA-BD8BCA0C981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D4819-3FE5-4AE4-96BB-0BD7203776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0827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43BC7-3CCC-449D-A776-CB7AB540E58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8F296D-3781-485F-B90B-F59C3A034E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914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A8546-A189-49E6-9044-5E872515C2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70EFA-32BE-40CB-8862-990486C6E2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674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7A53C-E10B-4999-9439-7F9A5DB83C9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355A1-9242-4C19-A507-05E450B6A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819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832EB-2D36-4BD7-AFEF-3698281AAD5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3F8E1-1124-46DA-AAFA-72CB81DD57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8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A32-7D62-4097-9F9E-A7541C35922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D07803-63A6-4562-B704-FF39EC8591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560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1CDD7-A770-4314-B7CD-55D716A6377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905D41-4C99-474E-BE1D-402B05EE74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783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8022-1736-48CA-84A8-551DBF14B2B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1C71F-4C28-4D99-869B-950D1E016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300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3296A-53D8-4471-BAB1-A21DE7D5120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5441D-AC19-416F-8B9A-4D18E52A30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838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69D25-66AD-4710-A263-02D1B674336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003B0-DDD5-4500-94F3-1FDEA5BC3C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467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4550E-7D6D-46F6-A480-FC3C4FF1515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970E8-2DF7-4130-A72D-F45FCBEDC8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927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EB6D2-A80A-4519-B6F4-AE2905494A8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3D6DE-CCCB-46B7-933C-7AC94108D8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07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5913-06A0-4552-8D12-C09E022B9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11806-1092-44EE-8233-0A46E959BB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6178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CE2E-014B-4D94-8C4C-E89A1F7157B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0BDE3D-AC93-40AF-B5AF-08BED0C113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044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7179-A1F4-4B50-AC3D-E3BA453C9EB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2B377-3588-4C4F-B72E-2A933D0668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0207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CB1D-BF26-4DC8-9AB3-6CA2390479F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49672-61A8-459C-B23A-927E911376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17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B7588-D4AB-4C66-BC3E-FD2A0ACB9A5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78BCC-5EFC-4A66-BCE2-BBF140A0582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063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D01F9-50A6-46E5-B141-52F3CC48581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D6C22-6E7E-46B8-99A5-E79AABA82D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042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A4FD6-6FFE-4935-A492-E02E7C6D205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6569F7-E7EE-46FA-BD18-610BB58ED4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247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63AB3-230E-4428-A3BF-56F0D60C632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586B25-A245-412F-91F5-6717E1CA447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203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CB788-BD8D-452F-8C4F-E6AB3EC40FC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7B8AA-4CA2-49FB-98AD-33BA0C4668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381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0F8CA-AC6A-4B5D-BC56-F1E1BA1A60A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90EB1-6CDB-4576-BFB9-F0CDF47AC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772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F5334-2A70-4237-A490-2BBAF0B3ED6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390449-9609-4CBE-992D-D56AF1D6C6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1032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241E4-9533-49D2-A4B4-321D0A06062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168B9-06B1-4FF2-A3B7-0D752505F7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888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F47D5-D447-45B5-ADED-38C1340C7FD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4BF78D-6D16-4AB5-8557-77AB45CC71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854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C363E-1333-48B9-B94A-E520140CF4E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10FC1-E1C2-40CB-BF32-40AE4289AC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332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0F562-365B-4E87-9A2D-32BECB90697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9F33D-A350-4B2B-BF40-F4956DDBF8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3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15DA9-CFE7-4D36-8E68-8F21C4A683F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DA7D41-4503-41ED-BE49-EB93AADF76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153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C2F7-EB29-4EA3-A278-37034483F7C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DFECD-F9D8-4402-BD53-71D4035C14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607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8ED3-6EA1-4BFB-BE1D-1EBC6E9BE8D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28600E-5AC0-4230-915B-33859D31EF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065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B1C27-2237-4A48-88F7-7F8FD4DB3BC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7F38E-A0A2-411B-8721-30975EF093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7029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291BC-8E5E-400D-8A91-8231784C1C4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AED30B-9775-4326-9287-B894B995F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81504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04C97-3A1E-4D55-A8F2-508FB2E80D2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035D4-D450-4512-B658-7BCD08BCFE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234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05B11-E77D-4F9A-9D84-4A29CE39728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B6DC-504A-4CB3-BDE7-CB2295A8BA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953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254F-6D2C-499C-A005-186B8F8A17B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5C01E5-8FB9-4C83-8F3A-B0839C9091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59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73345-6F77-453C-8ACB-C6684C24079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188BA-1BF7-49CC-A3C1-77BE9A35D0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234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D1DDC-44B4-4483-A674-6B32D06C2CC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09C6A-0AA9-4FA7-8034-F290BE54B8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747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75185-6749-4D77-B095-92AB2B32F61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AC7AC-6592-497E-866A-DBE6552BFB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47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690E4-D9C8-4EB1-9BA1-0AE8D9EE069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D20259-37E6-4CFE-A3DD-20BC1E8791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03031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0F562-365B-4E87-9A2D-32BECB90697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9F33D-A350-4B2B-BF40-F4956DDBF8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38089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C2F7-EB29-4EA3-A278-37034483F7C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DFECD-F9D8-4402-BD53-71D4035C14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2141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8ED3-6EA1-4BFB-BE1D-1EBC6E9BE8D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28600E-5AC0-4230-915B-33859D31EF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326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B1C27-2237-4A48-88F7-7F8FD4DB3BC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7F38E-A0A2-411B-8721-30975EF093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872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291BC-8E5E-400D-8A91-8231784C1C4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AED30B-9775-4326-9287-B894B995F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722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04C97-3A1E-4D55-A8F2-508FB2E80D2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035D4-D450-4512-B658-7BCD08BCFE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2599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05B11-E77D-4F9A-9D84-4A29CE39728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B6DC-504A-4CB3-BDE7-CB2295A8BA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4440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254F-6D2C-499C-A005-186B8F8A17B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5C01E5-8FB9-4C83-8F3A-B0839C9091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394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73345-6F77-453C-8ACB-C6684C24079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188BA-1BF7-49CC-A3C1-77BE9A35D0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2919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D1DDC-44B4-4483-A674-6B32D06C2CC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09C6A-0AA9-4FA7-8034-F290BE54B8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61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DBDAD-CF2D-4F41-A2A8-1FCA0BD1A3D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7C9CE9-7F25-44A2-822F-3F90B0877B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996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75185-6749-4D77-B095-92AB2B32F61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AC7AC-6592-497E-866A-DBE6552BFB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410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830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2077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18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945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478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82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62665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1359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22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2233-F138-4BB9-898C-3C935936FF0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4AF143-A2E7-4733-9FED-A4D240A032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1071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750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3326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773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6579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3110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5996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34667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4032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8187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45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C53D8-9376-47D7-8F92-B018988F6ED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B9E24-3FFD-461E-AEB8-BF0204D7DE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1504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91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28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5775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1845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9371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886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2487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4646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7035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32CA0-891B-43D6-A967-E85A622DA5F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149F1-01D1-4620-A8AD-6ACB6CBEEC9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18031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9359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5410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562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3842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9188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7539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0817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6494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982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22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AF510-6BA8-4337-B171-C1C0F61E80B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ACE03-9F1A-4C13-B1E7-5E6FF2B6A25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0239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4077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8066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9916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558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51358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1870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45282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7595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25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883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21932-B7AA-4E76-8492-F9B092E9C97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516BF7-CFF0-4A37-AE78-7233D8D5D4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2065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6192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3226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1403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2439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7417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63133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2128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37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99982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632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C82E7-88B9-47E2-B039-6D5B4B6EEF4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592FA-9CA3-49F2-A0D0-CDF5C3EEEF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0139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1297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41639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59587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79283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192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6731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48367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1503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5542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093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06861-E262-4733-8872-E199D13B9DD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3200ED-ECFC-4D26-A7E9-12DE59BA84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334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7852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81380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415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69175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7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9518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48855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117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BC85A-F552-4D82-8B41-4C27651C678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501A9-DEC0-4D23-9991-77683537F7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3088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CAF1-2FD9-48C9-A860-8F1427E406D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62CF6-1D62-4BCE-BDA5-CCF05D175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742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4398-FCA1-4A5A-9ADF-5A663126A45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074E9A-4706-4744-8F78-9B9F7A94B2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3210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20F8B-E1A8-42E5-A85A-3DC6DAA075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1902B-FBAB-4EEB-9474-25296D2297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4699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F3A0D-8301-48AB-B977-8C6822BB630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09AC9-8466-4524-8FC4-C2C91E2B5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8489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894D1-31C9-4FDE-BE54-4427401ADB6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C1818-9785-497C-B794-688B36E274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012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201DF-DD04-4A64-BD36-FD9070653D4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7F08-AEA8-43D6-B27B-D8FC5C197F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3531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53AD-6466-416F-916B-3132999BEDC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F57FA-9995-4783-AECC-C2459881B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3942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160A4-A130-408E-A5B7-B11C65B6AE3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6104-9716-4DC0-A978-5B8AB669F2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199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6DC9-00DE-4D97-9089-DBA03D1EDD7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32C35-3765-47A6-8553-1A993C72DF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3560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A3583-C117-4304-99C5-A6D0FA9E07E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DA8E-1E2A-4EEC-83BB-78C3A4B8C5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118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0B36-518D-4599-8784-39908658976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2D08-87CB-4021-AB87-8D1F2C2EB3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4994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6A31-CE6D-4E8D-BB4F-9D7277655D9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EA5B9-B963-4676-AEE5-D22483E5BF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02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91090-755F-4FFE-8AB3-23BC166139D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C3B826-A7B5-4E16-996E-FBBE7E6AD3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270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ADFEC-5D64-40F9-9A4D-582368E1F1A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1DE164-7904-4681-9B2B-DBEE5CB244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5795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CC180-20F6-4DFE-B9D7-3B840D7716D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80067-D711-400D-83AD-3C6C04306C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4184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F4095-1A51-4CC7-AC7C-5E188F2BC5A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06084-566C-4A7D-94CF-5EFE4FD0D3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2209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4BB8-14BD-441D-BEB6-A8CEEF6656C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CEF08-62B7-4ABA-8CB8-85C4A0491E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52282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2BED7-24B5-4237-B4E2-9263F2B6A7A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EC8BD-0B48-48AF-B7D5-CEAEF843C2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5705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B1BBC-7C05-4F1B-A0BF-887611F9037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B2D2-9CEB-43AC-9ADA-0C8DA98CA8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34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2365B-6C73-49D4-A9B2-F52E7DCE8A1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94A06-853D-40C4-95D9-E79E89F89F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6869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0361A-49F1-429B-8718-489263229B0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02D70-6A22-491A-8D53-5E16072B98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8549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8179E-AEB3-4A11-A4CB-E52F816E7E4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F07B3-D346-49B8-A427-A4F1EAEA3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782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51729-1160-4714-82B3-B6C4D3AB400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2B1F1-3967-44E3-948A-563B7F36D9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002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D2BD0-A19C-4BD3-AD63-BE3A689F7F5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3A1876-8C89-4FD5-B914-D012FDF19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0107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6A31-CE6D-4E8D-BB4F-9D7277655D9A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EA5B9-B963-4676-AEE5-D22483E5BF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493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ADFEC-5D64-40F9-9A4D-582368E1F1A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1DE164-7904-4681-9B2B-DBEE5CB244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85246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CC180-20F6-4DFE-B9D7-3B840D7716D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80067-D711-400D-83AD-3C6C04306C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471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F4095-1A51-4CC7-AC7C-5E188F2BC5A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06084-566C-4A7D-94CF-5EFE4FD0D3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98869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4BB8-14BD-441D-BEB6-A8CEEF6656C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CEF08-62B7-4ABA-8CB8-85C4A0491E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9163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2BED7-24B5-4237-B4E2-9263F2B6A7A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EC8BD-0B48-48AF-B7D5-CEAEF843C2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8889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B1BBC-7C05-4F1B-A0BF-887611F9037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B2D2-9CEB-43AC-9ADA-0C8DA98CA8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7798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2365B-6C73-49D4-A9B2-F52E7DCE8A1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94A06-853D-40C4-95D9-E79E89F89F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2339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0361A-49F1-429B-8718-489263229B0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02D70-6A22-491A-8D53-5E16072B98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8412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8179E-AEB3-4A11-A4CB-E52F816E7E4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F07B3-D346-49B8-A427-A4F1EAEA3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6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B9AFA-E64B-4B12-A15B-99283A6E0ED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13F46A-57F6-4838-AEF9-F2AC58E7C5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0348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51729-1160-4714-82B3-B6C4D3AB400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2B1F1-3967-44E3-948A-563B7F36D9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74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5307F-A1BD-4A5B-8A25-9BD28F70214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58422-0C1D-4360-A07D-904C5CA2C6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0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41705-8F43-41B9-9475-261E636B3B5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58DF0C-B8EE-43D4-9758-30863E0F8D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67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BAE-ECD0-4307-A99D-BC533B28ECD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961BF-EBBB-457C-8CBB-4C1CDECE46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85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918E-BBB6-4B73-8EFC-9DCF78732CC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5AA9C6-F3CB-4B40-A8AD-4254FBD41D4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43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60F54-BB6D-4131-B471-FDA5750C405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064BDE-48DF-452D-8F29-117BA58E5D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59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91996-739B-47CB-958D-4B458E07C05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E849F-7FBE-4886-8F7C-D584E2F67D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56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7E86-2FF1-46AC-AF75-25AC04ED6D0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388F6-ED6E-43F4-9097-B6717ED21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06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BA42-F9C1-4FBD-8F64-15048B9080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3C2B6-4192-482B-BFE3-6526918E25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57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1B8F-4401-4712-99D3-FC1D1574D2C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6C738-A5F6-48A8-891E-7F537BB9028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61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CFF63-C7BA-487A-ABA1-044AAFC0A23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54B0A-9ECB-43A9-BB18-4FF2DC1CFD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0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D13CD-340C-4C4C-9FCD-4E999FB7306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95D91-11A7-4F6F-9400-BC12E85A56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6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C930F-F9B5-4B7F-AEB0-05ABFA95D0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5499E-260D-4D5D-BF03-0D92FB6EC1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2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1C42-F191-4884-A936-E6539E01002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7DCC60-6B13-4901-B656-95967D5FE5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44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5AA76-E985-4E03-A850-FF4002571D7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A74BF-F801-4A2D-B9DE-20859F64A0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69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08563-3E4E-4C64-A0FA-A7C792B0BA8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E1F58-1A95-4503-AFD8-4E336D3F66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87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D35EC-ED40-4F46-AAED-F306EDE31B8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0B776-ECB4-4BC9-BBA3-6B7967E34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493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91996-739B-47CB-958D-4B458E07C05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E849F-7FBE-4886-8F7C-D584E2F67D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870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7E86-2FF1-46AC-AF75-25AC04ED6D0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388F6-ED6E-43F4-9097-B6717ED21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5566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BA42-F9C1-4FBD-8F64-15048B90809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3C2B6-4192-482B-BFE3-6526918E25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82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1B8F-4401-4712-99D3-FC1D1574D2C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6C738-A5F6-48A8-891E-7F537BB9028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285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CFF63-C7BA-487A-ABA1-044AAFC0A23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54B0A-9ECB-43A9-BB18-4FF2DC1CFD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3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D13CD-340C-4C4C-9FCD-4E999FB7306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95D91-11A7-4F6F-9400-BC12E85A56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26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C930F-F9B5-4B7F-AEB0-05ABFA95D0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5499E-260D-4D5D-BF03-0D92FB6EC1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9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1C42-F191-4884-A936-E6539E01002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7DCC60-6B13-4901-B656-95967D5FE5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108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5AA76-E985-4E03-A850-FF4002571D7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A74BF-F801-4A2D-B9DE-20859F64A0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667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08563-3E4E-4C64-A0FA-A7C792B0BA8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E1F58-1A95-4503-AFD8-4E336D3F66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85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D35EC-ED40-4F46-AAED-F306EDE31B8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0B776-ECB4-4BC9-BBA3-6B7967E34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25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15C12-F322-447F-9DD3-02F0CFF3874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3DAED-F1D1-4DE8-B554-EAFF24D65D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7735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3D9FA-9D91-4C59-B432-8D0BAC4CCFD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BFA7F-C986-4B49-933D-EC3FBDBFF7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871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44164-28F9-49BF-AB2F-2F7FFDA0CD1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E6B97-BCE5-476A-9447-ED8FAF6F02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24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5F5B8-AE28-4528-8ED9-7B72F9AD6E3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BBB26-E9E4-4A2E-BB6D-2043305E14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2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4B3CC-85E0-4CC6-93CC-677B5BED548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F1F23D-91EE-4907-B8BE-2ACFFCF686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1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70BA0-1866-43B1-9556-A2DE6943AB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3D3B3-AAAA-4608-8835-0FC5DBD7A0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231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DE0D4-3BDE-4A89-BACB-EB6A046E050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9B568-67CE-4D54-A1C5-DF8233023B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3F1-E1E0-41BB-97CA-6DA4B62F221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6550C-4DC8-4497-BBC0-34020078B2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553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8692F-3A56-4B52-9213-FDBA9DD7DEE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AE036-9492-479C-B001-82C06C8689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959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1F8BD-6848-4C44-BE02-3FDACE14A7F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39D01-08A4-4611-9B1E-B07E071599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088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4C4EB-E014-4C3A-B235-9DA61189B81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38379-D3EF-424F-BDA9-A168B37E73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368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15C12-F322-447F-9DD3-02F0CFF3874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3DAED-F1D1-4DE8-B554-EAFF24D65D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70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3D9FA-9D91-4C59-B432-8D0BAC4CCFD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BFA7F-C986-4B49-933D-EC3FBDBFF7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160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44164-28F9-49BF-AB2F-2F7FFDA0CD1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E6B97-BCE5-476A-9447-ED8FAF6F02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46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5F5B8-AE28-4528-8ED9-7B72F9AD6E3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BBB26-E9E4-4A2E-BB6D-2043305E14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908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4B3CC-85E0-4CC6-93CC-677B5BED548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F1F23D-91EE-4907-B8BE-2ACFFCF686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84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70BA0-1866-43B1-9556-A2DE6943AB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3D3B3-AAAA-4608-8835-0FC5DBD7A0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755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DE0D4-3BDE-4A89-BACB-EB6A046E050B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9B568-67CE-4D54-A1C5-DF8233023B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14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3F1-E1E0-41BB-97CA-6DA4B62F221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6550C-4DC8-4497-BBC0-34020078B2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498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8692F-3A56-4B52-9213-FDBA9DD7DEE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AE036-9492-479C-B001-82C06C8689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410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1F8BD-6848-4C44-BE02-3FDACE14A7F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39D01-08A4-4611-9B1E-B07E071599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362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4C4EB-E014-4C3A-B235-9DA61189B81D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38379-D3EF-424F-BDA9-A168B37E73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338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7C09F-D680-4BDB-A4AC-70BCE573865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2D7B5-35E8-40A8-B7D6-39C6E2A270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185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60FDE-10DA-40EE-BD36-8BEEA913FDE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20B10-5E7B-4A44-961A-380EBE4FBA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7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1E261-668D-4B8D-B5D8-A3EA671AFB8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6CA00A-632D-44F3-9997-AC36403690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23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7D-181F-4D45-9960-EDCDABC9101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28E8CD-8307-47A3-B5FE-3CBCF205A3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718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D9E5D-39FA-4452-95DF-7E695BAEF61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A0B376-F9B8-4770-A5CD-BFC39991E3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0241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CFF2C-8ACC-40BD-BA21-34DB3C3E00A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4E68C8-DC9F-48C4-B978-B4D521533D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3002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7B35B-0FEE-41C3-A5D5-83E763E8CA70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C9BC6-4B28-424A-B2D8-FC253EFD5C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180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30118-E220-4B5F-B039-13AC92FA0C8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09797-B6CA-4F04-B9D2-CDCB3A8DA0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286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57B68-564A-4304-B5A1-E6DD62675522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10273-1FC6-4B03-8190-8F3C4E64A9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299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8BF8C-280F-449E-A1CF-26760C173B0C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81C117-13C6-4FD9-931F-2E06F39C0D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210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D725F-CB13-4E4A-859E-6EEBF1ACEA0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AEBA8-CFF9-4370-BDC2-D19AE21EFB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30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F33ED-7589-4537-A6E3-A6374C414246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1E85E-D265-4822-B671-9B4BC0F420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D00A3-FEFD-468E-A534-7CC3BCD3B4E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9866D-11F7-47F9-A94B-B0B31E8624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363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706F5-6E74-4D3B-89DA-FBC3D01280E3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69B15-E017-4139-A32C-D5EE953CEF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356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FEF8E-15CC-481C-8F39-BDBD2B1C0AB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0B61D9-D5F8-4F61-810B-707244E98C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3931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CD6BE-B441-406C-9493-7C3CA367373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49AB2-7B3A-4AC9-8F4C-6E905F7FB8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68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36FC3-5852-48D9-9410-F3FED3823B69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349A2D-DB6F-4EB1-9767-8B13E2F03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531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11F1E-8A6B-4129-8899-B6CAEF022401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6AD29-FFD4-449C-8943-6B71FC370B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545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5644C-460B-4D25-9B1E-B683F09F8CF5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8084F8-860F-4EB9-8351-DBA703C12D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0664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9309-97DB-42D5-9F7D-A06B63692B5F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06B14-0E65-49D7-8071-9F672AB5E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038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0DD1C-33C6-42DA-9030-3589B1A55E0E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149EB-AE37-4218-ABCD-1F66505AB2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076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E7A8-B88D-4244-8308-5457EF669538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FF5F3-9E08-4DA7-9886-DC33D8C141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1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image" Target="../media/image1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A2485B74-96FE-43DD-BAB4-26011B300A10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3B97B826-7B0A-4C1C-8B67-F5872D7FBD6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1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E9E7EDA-D0B5-4ECF-8370-C5D590A442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88B710A-35E8-41FF-BA91-5A74B05628B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8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E9E7EDA-D0B5-4ECF-8370-C5D590A442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88B710A-35E8-41FF-BA91-5A74B05628B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55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581F28A-757A-4523-A493-3C17AF48EF97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F403EA93-6B23-4FD9-B15C-95E07C89391B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68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9CFDBAFD-4D03-4C11-B149-42EC867E37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3177E7D-FD45-45CF-BB4E-5E540F868EC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6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9CFDBAFD-4D03-4C11-B149-42EC867E37B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3177E7D-FD45-45CF-BB4E-5E540F868ECD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8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3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19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96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7DC35D7-7237-46CA-A2D3-DBE96F7A4CA7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0E53B66-37F9-489C-8FC3-EE77B85A8F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43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1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06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1E9696D-B6C7-4731-B7BD-A38C943E2635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FC26B0F-FCF8-44A8-BA61-B6F3F9A8FB9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9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DBB20669-AAFA-4FC6-BBF6-83B34465CCD8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D6A7EC4-EF78-41C7-88C9-7C70DA948CD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75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DBB20669-AAFA-4FC6-BBF6-83B34465CCD8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D6A7EC4-EF78-41C7-88C9-7C70DA948CD3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19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1369C45-6286-4DD8-8A73-6566511FEA24}" type="datetime1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4A5B1E4-80E8-45AC-A6F6-D1F5404C01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8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F968AFDF-4F4C-442D-AA16-E8A96F098D21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46888DC-3D6D-4397-9D98-362ABDD7D3A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90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F968AFDF-4F4C-442D-AA16-E8A96F098D21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46888DC-3D6D-4397-9D98-362ABDD7D3A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1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B892500-78E2-4615-A278-4D07047A5C8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CFF87D9-53A5-4AB9-90E0-E5B435A1C574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65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B892500-78E2-4615-A278-4D07047A5C84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CFF87D9-53A5-4AB9-90E0-E5B435A1C574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18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未标题-1副本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598FA8AE-D295-42F5-9580-7F540EC20BFB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C2AA713C-2708-4281-BD2C-97E654BC136C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97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未标题-1副本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A2485B74-96FE-43DD-BAB4-26011B300A10}" type="datetime1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2017/10/26</a:t>
            </a:fld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3B97B826-7B0A-4C1C-8B67-F5872D7FBD62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62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经典特宋简" charset="-122"/>
          <a:ea typeface="经典特宋简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0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3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华文新魏" pitchFamily="2" charset="-122"/>
                <a:ea typeface="华文新魏" pitchFamily="2" charset="-122"/>
              </a:rPr>
              <a:t>第三章 词法分析</a:t>
            </a:r>
            <a:endParaRPr lang="zh-CN" altLang="en-US" sz="5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9632" y="3789040"/>
            <a:ext cx="6400800" cy="1752600"/>
          </a:xfrm>
        </p:spPr>
        <p:txBody>
          <a:bodyPr/>
          <a:lstStyle/>
          <a:p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05" y="1844824"/>
            <a:ext cx="82296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22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700808"/>
            <a:ext cx="572145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1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76" y="1628800"/>
            <a:ext cx="3744416" cy="42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9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045937"/>
              </p:ext>
            </p:extLst>
          </p:nvPr>
        </p:nvGraphicFramePr>
        <p:xfrm>
          <a:off x="1036671" y="1628800"/>
          <a:ext cx="6047024" cy="1463040"/>
        </p:xfrm>
        <a:graphic>
          <a:graphicData uri="http://schemas.openxmlformats.org/drawingml/2006/table">
            <a:tbl>
              <a:tblPr/>
              <a:tblGrid>
                <a:gridCol w="1511756"/>
                <a:gridCol w="1511756"/>
                <a:gridCol w="1511756"/>
                <a:gridCol w="151175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04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04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1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1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2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0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2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2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B4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12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2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{4}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1F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B2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759187"/>
            <a:ext cx="67189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3 7 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096344" cy="25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27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204864"/>
            <a:ext cx="662535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5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371912"/>
              </p:ext>
            </p:extLst>
          </p:nvPr>
        </p:nvGraphicFramePr>
        <p:xfrm>
          <a:off x="1691680" y="836104"/>
          <a:ext cx="6048672" cy="1828800"/>
        </p:xfrm>
        <a:graphic>
          <a:graphicData uri="http://schemas.openxmlformats.org/drawingml/2006/table">
            <a:tbl>
              <a:tblPr/>
              <a:tblGrid>
                <a:gridCol w="1371864"/>
                <a:gridCol w="2191468"/>
                <a:gridCol w="801689"/>
                <a:gridCol w="168365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D4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DA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E1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5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DC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{0,2,3}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D6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DF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E3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DE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4035" name="Picture 3" descr="3 7 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71628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95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</a:t>
            </a:r>
            <a:endParaRPr lang="en-US" altLang="zh-CN" sz="36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根据正则表达式的递归定义，按照正则表达式的结构递归地构造出相应的</a:t>
            </a:r>
            <a:r>
              <a:rPr lang="en-US" altLang="zh-CN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sz="32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sz="32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算法分成两个部分：</a:t>
            </a:r>
            <a:endParaRPr lang="en-US" altLang="zh-CN" sz="32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基本规则处理</a:t>
            </a:r>
            <a:r>
              <a:rPr lang="el-GR" altLang="zh-CN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和单符号的情况</a:t>
            </a:r>
            <a:endParaRPr lang="en-US" altLang="zh-CN" sz="28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对于每个正则表达式的运算，建立组合相应</a:t>
            </a:r>
            <a:r>
              <a:rPr lang="en-US" altLang="zh-CN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sz="2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的方法。</a:t>
            </a:r>
            <a:endParaRPr lang="zh-CN" altLang="en-US" sz="28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基本规则部分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表达式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表达式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a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2428868"/>
            <a:ext cx="3743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4500570"/>
            <a:ext cx="360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s|r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sr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643050"/>
            <a:ext cx="5000660" cy="291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9" y="4857761"/>
            <a:ext cx="528119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转换算法（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s*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286124"/>
            <a:ext cx="68484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转换得到的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的特性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状态数量最多为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r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中的运算符和运算符分量总数的两倍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因为每个步骤只引入两个状态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有且只有一个开始状态和一个接受状态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除接受状态之外，每个状态要么有一条标号不等于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的出边，要么有两条标号为</a:t>
            </a:r>
            <a:r>
              <a:rPr lang="el-GR" altLang="zh-CN" dirty="0" smtClean="0">
                <a:latin typeface="Times New Roman"/>
                <a:ea typeface="隶书" pitchFamily="49" charset="-122"/>
                <a:cs typeface="Times New Roman"/>
              </a:rPr>
              <a:t>ε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/>
              </a:rPr>
              <a:t>的出边。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988840"/>
            <a:ext cx="730839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9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588" y="2947988"/>
            <a:ext cx="35528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4572008"/>
            <a:ext cx="3524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第二个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643050"/>
            <a:ext cx="3571900" cy="213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4786322"/>
            <a:ext cx="37909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357430"/>
            <a:ext cx="6500858" cy="388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844824"/>
            <a:ext cx="777347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3.7.3  </a:t>
            </a:r>
            <a:r>
              <a:rPr lang="en-US" altLang="zh-CN" dirty="0" smtClean="0"/>
              <a:t>Convert </a:t>
            </a:r>
            <a:r>
              <a:rPr lang="en-US" altLang="zh-CN" dirty="0"/>
              <a:t>the following regular expressions to deterministic finite automata, using algorithms 3.23 and 3.20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1.   </a:t>
            </a:r>
            <a:r>
              <a:rPr lang="en-US" altLang="zh-CN" dirty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)*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995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3 7 3-1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6731"/>
            <a:ext cx="47053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64293"/>
              </p:ext>
            </p:extLst>
          </p:nvPr>
        </p:nvGraphicFramePr>
        <p:xfrm>
          <a:off x="2195736" y="2746866"/>
          <a:ext cx="5842992" cy="146304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936104"/>
                <a:gridCol w="792088"/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{0,1,2,3,7}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{1,2,3,4,6,7}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7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7C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{1,2,3,5,6,7}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79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8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7200" y="2716640"/>
            <a:ext cx="15666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67944" y="5733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DFA</a:t>
            </a:r>
            <a:endParaRPr kumimoji="0" lang="zh-CN" altLang="zh-CN" sz="1000" b="0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45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4933" name="Picture 5" descr="3 7 3-1-d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93096"/>
            <a:ext cx="27146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76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2.  (a</a:t>
            </a:r>
            <a:r>
              <a:rPr lang="en-US" altLang="zh-CN" dirty="0"/>
              <a:t>*|b*)*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836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15914" y="2355040"/>
            <a:ext cx="6224438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NFA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2050" name="Picture 2" descr="3 7 3-2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619104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90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99675"/>
              </p:ext>
            </p:extLst>
          </p:nvPr>
        </p:nvGraphicFramePr>
        <p:xfrm>
          <a:off x="1271192" y="692696"/>
          <a:ext cx="6480720" cy="1463040"/>
        </p:xfrm>
        <a:graphic>
          <a:graphicData uri="http://schemas.openxmlformats.org/drawingml/2006/table">
            <a:tbl>
              <a:tblPr/>
              <a:tblGrid>
                <a:gridCol w="4536504"/>
                <a:gridCol w="1152128"/>
                <a:gridCol w="483568"/>
                <a:gridCol w="30852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{0,1,2,3,4,5,8,9,10,11}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2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{1,2,3,4,5,6,8,9,10,11}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24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2A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22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{1,2,3,4,5,7,8,9,10,11}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23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2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635896" y="116632"/>
            <a:ext cx="1751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33333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pic>
        <p:nvPicPr>
          <p:cNvPr id="9" name="Picture 5" descr="3 7 3-1-d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0928"/>
            <a:ext cx="27146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99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   </a:t>
            </a:r>
            <a:r>
              <a:rPr lang="el-GR" altLang="zh-CN" dirty="0" smtClean="0"/>
              <a:t>((</a:t>
            </a:r>
            <a:r>
              <a:rPr lang="el-GR" altLang="zh-CN" dirty="0"/>
              <a:t>ε|</a:t>
            </a:r>
            <a:r>
              <a:rPr lang="en-US" altLang="zh-CN" dirty="0"/>
              <a:t>a)|b*)*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27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Divide the following C++ program:</a:t>
            </a:r>
          </a:p>
          <a:p>
            <a:endParaRPr lang="en-US" altLang="zh-CN" dirty="0"/>
          </a:p>
          <a:p>
            <a:r>
              <a:rPr lang="en-US" altLang="zh-CN" dirty="0"/>
              <a:t>```</a:t>
            </a:r>
          </a:p>
          <a:p>
            <a:r>
              <a:rPr lang="en-US" altLang="zh-CN" dirty="0"/>
              <a:t>float </a:t>
            </a:r>
            <a:r>
              <a:rPr lang="en-US" altLang="zh-CN" dirty="0" err="1"/>
              <a:t>limitedSquare</a:t>
            </a:r>
            <a:r>
              <a:rPr lang="en-US" altLang="zh-CN" dirty="0"/>
              <a:t>(x){float x;</a:t>
            </a:r>
          </a:p>
          <a:p>
            <a:r>
              <a:rPr lang="en-US" altLang="zh-CN" dirty="0"/>
              <a:t>  /* returns x-squared, nut never more than 100 */</a:t>
            </a:r>
          </a:p>
          <a:p>
            <a:r>
              <a:rPr lang="en-US" altLang="zh-CN" dirty="0"/>
              <a:t>  return (x &lt;= -10.0 || x &gt;= 10.0) ? 100 : x*x;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```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into </a:t>
            </a:r>
            <a:r>
              <a:rPr lang="en-US" altLang="zh-CN" dirty="0"/>
              <a:t>appropriate lexemes, using the discussion of </a:t>
            </a:r>
            <a:r>
              <a:rPr lang="en-US" altLang="zh-CN" dirty="0" smtClean="0"/>
              <a:t>  Section </a:t>
            </a:r>
            <a:r>
              <a:rPr lang="en-US" altLang="zh-CN" dirty="0"/>
              <a:t>3.1.2 as a guide.</a:t>
            </a:r>
          </a:p>
          <a:p>
            <a:pPr marL="0" indent="0">
              <a:buNone/>
            </a:pPr>
            <a:r>
              <a:rPr lang="en-US" altLang="zh-CN" dirty="0" smtClean="0"/>
              <a:t>  Which </a:t>
            </a:r>
            <a:r>
              <a:rPr lang="en-US" altLang="zh-CN" dirty="0"/>
              <a:t>lexemes should get associated lexical values? </a:t>
            </a:r>
            <a:r>
              <a:rPr lang="en-US" altLang="zh-CN" dirty="0" smtClean="0"/>
              <a:t>     What </a:t>
            </a:r>
            <a:r>
              <a:rPr lang="en-US" altLang="zh-CN" dirty="0"/>
              <a:t>should those values be?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793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1629271"/>
            <a:ext cx="510396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NFA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87922" y="1827268"/>
            <a:ext cx="4998163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0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5962" name="Picture 10" descr="3 7 3-3-n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7" y="2398163"/>
            <a:ext cx="6611805" cy="25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99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770494"/>
              </p:ext>
            </p:extLst>
          </p:nvPr>
        </p:nvGraphicFramePr>
        <p:xfrm>
          <a:off x="3275856" y="1772816"/>
          <a:ext cx="5200600" cy="1463040"/>
        </p:xfrm>
        <a:graphic>
          <a:graphicData uri="http://schemas.openxmlformats.org/drawingml/2006/table">
            <a:tbl>
              <a:tblPr/>
              <a:tblGrid>
                <a:gridCol w="2057400"/>
                <a:gridCol w="1265312"/>
                <a:gridCol w="1296144"/>
                <a:gridCol w="581744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DFA 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{0,1,2,3,4,6,7,9,10}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6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5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B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{1,2,3,4,5,6,7,9,10}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7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C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B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{1,2,3,4,6,7,8,9,10}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9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C0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F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1256" y="1593086"/>
            <a:ext cx="23146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Transition table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DFA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zh-CN" altLang="zh-CN" sz="13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126978" name="Picture 2" descr="3 7 3-3-d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26098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148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词法分析器生成工具的设计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体系结构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214554"/>
            <a:ext cx="6691333" cy="447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词法分析器生成工具的功能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生成的词法分析器中包含一个模拟有穷自动机的模块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其余部分由生成工具根据词法规则的描述自动生成，包括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自动机的转换表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和动作相关的代码，适当的时候由模拟器调用。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构造自动机时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首先构造出各个模式对应的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然后将这些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合并成为一个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（根据需要）进行确定化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合并的方法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9048" cy="452596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合并方法：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引入新的开始状态，并引入从这个开始状态到各个原开始状态的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所接受的语言是原来各个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的语言的并集。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不同的接受状态可代表不同的模式。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不仅判断输入前缀是否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的语言，还需要知道对应于哪个模式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1571612"/>
            <a:ext cx="443882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确定化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后的处理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进行确定化，得到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的接受状态对应于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状态的集合，其中至少包括一个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如果其中包括多个对应于不同模式的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接受状态，则表示当前的输入前缀对应于多个模式，存在冲突。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找出第一个这样的模式，将这个模式作为这个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接受状态的输出。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57610" cy="452596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假设有三个模式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 {A1}</a:t>
            </a: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{A2}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a*b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{A3}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构造各模式的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如右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714488"/>
            <a:ext cx="467148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71613"/>
            <a:ext cx="2614602" cy="2286016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合并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8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：模式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3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1674235"/>
            <a:ext cx="5692067" cy="38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确定化NFA，得对应的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/>
        </p:nvGraphicFramePr>
        <p:xfrm>
          <a:off x="1524000" y="1752600"/>
          <a:ext cx="6629400" cy="3642360"/>
        </p:xfrm>
        <a:graphic>
          <a:graphicData uri="http://schemas.openxmlformats.org/drawingml/2006/table">
            <a:tbl>
              <a:tblPr/>
              <a:tblGrid>
                <a:gridCol w="1676400"/>
                <a:gridCol w="2438400"/>
                <a:gridCol w="1295400"/>
                <a:gridCol w="1219200"/>
              </a:tblGrid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none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 {0,1,3,7}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 {2,4,7}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a*b</a:t>
                      </a:r>
                      <a:r>
                        <a:rPr kumimoji="0" lang="en-US" altLang="zh-CN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 {8}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none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 {7}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a*b</a:t>
                      </a:r>
                      <a:r>
                        <a:rPr kumimoji="0" lang="en-US" altLang="zh-CN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+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E {5,8}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abb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F {6,8}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65" name="Text Box 45"/>
          <p:cNvSpPr txBox="1">
            <a:spLocks noChangeArrowheads="1"/>
          </p:cNvSpPr>
          <p:nvPr/>
        </p:nvSpPr>
        <p:spPr bwMode="auto">
          <a:xfrm>
            <a:off x="935038" y="5694363"/>
            <a:ext cx="493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 smtClean="0">
                <a:solidFill>
                  <a:srgbClr val="FF0000"/>
                </a:solidFill>
              </a:rPr>
              <a:t>注意区别各个终态对应的记号</a:t>
            </a:r>
          </a:p>
        </p:txBody>
      </p:sp>
    </p:spTree>
    <p:extLst>
      <p:ext uri="{BB962C8B-B14F-4D97-AF65-F5344CB8AC3E}">
        <p14:creationId xmlns:p14="http://schemas.microsoft.com/office/powerpoint/2010/main" val="1271245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确定化得到如下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68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{6,8}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，对应的模式是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（第二个模式），而不是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a*b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（第三个模式）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377237"/>
            <a:ext cx="6829444" cy="348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&lt;float&gt; &lt;id, </a:t>
            </a:r>
            <a:r>
              <a:rPr lang="en-US" altLang="zh-CN" dirty="0" err="1"/>
              <a:t>limitedSquaare</a:t>
            </a:r>
            <a:r>
              <a:rPr lang="en-US" altLang="zh-CN" dirty="0"/>
              <a:t>&gt; &lt;(&gt; &lt;id, x&gt; &lt;)&gt; </a:t>
            </a:r>
            <a:r>
              <a:rPr lang="en-US" altLang="zh-CN" dirty="0" smtClean="0"/>
              <a:t>&lt;{&gt; &lt;;&gt;</a:t>
            </a:r>
            <a:endParaRPr lang="en-US" altLang="zh-CN" dirty="0"/>
          </a:p>
          <a:p>
            <a:r>
              <a:rPr lang="en-US" altLang="zh-CN" dirty="0"/>
              <a:t>  &lt;float&gt; &lt;id, x&gt;</a:t>
            </a:r>
          </a:p>
          <a:p>
            <a:r>
              <a:rPr lang="en-US" altLang="zh-CN" dirty="0"/>
              <a:t>  &lt;return&gt; &lt;(&gt; &lt;id, x&gt; &lt;op,"&lt;="&gt; &lt;</a:t>
            </a:r>
            <a:r>
              <a:rPr lang="en-US" altLang="zh-CN" dirty="0" err="1"/>
              <a:t>num</a:t>
            </a:r>
            <a:r>
              <a:rPr lang="en-US" altLang="zh-CN" dirty="0"/>
              <a:t>, -10.0&gt; &lt;op, "||"&gt; &lt;id, x&gt; &lt;op, "&gt;="&gt; &lt;</a:t>
            </a:r>
            <a:r>
              <a:rPr lang="en-US" altLang="zh-CN" dirty="0" err="1"/>
              <a:t>num</a:t>
            </a:r>
            <a:r>
              <a:rPr lang="en-US" altLang="zh-CN" dirty="0"/>
              <a:t>, 10.0&gt; &lt;)&gt; &lt;op, "?"&gt; &lt;</a:t>
            </a:r>
            <a:r>
              <a:rPr lang="en-US" altLang="zh-CN" dirty="0" err="1"/>
              <a:t>num</a:t>
            </a:r>
            <a:r>
              <a:rPr lang="en-US" altLang="zh-CN" dirty="0"/>
              <a:t>, 100&gt; &lt;op, ":"&gt; &lt;id, x&gt; &lt;op, "*"&gt; &lt;id, </a:t>
            </a:r>
            <a:r>
              <a:rPr lang="en-US" altLang="zh-CN"/>
              <a:t>x</a:t>
            </a:r>
            <a:r>
              <a:rPr lang="en-US" altLang="zh-CN" smtClean="0"/>
              <a:t>&gt; &lt;;&gt;</a:t>
            </a:r>
            <a:endParaRPr lang="en-US" altLang="zh-CN" dirty="0"/>
          </a:p>
          <a:p>
            <a:r>
              <a:rPr lang="en-US" altLang="zh-CN" dirty="0"/>
              <a:t>&lt;}&gt;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106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57" y="1772816"/>
            <a:ext cx="8229600" cy="40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07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运行的方式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，不断读入输入字符串中的字符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直到某一时刻没有后继为止（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不是到达某个接受状态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注意：根据本教材的定义，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总是有后继的。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这里是指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进入了死状态，即永远不可能到达接受状态的状态。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这样可以找到最长可能的词素。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回头查找最后的接受状态，执行相应的动作。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如果查不到，报词法错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在回退时，需要同时回退读入的字符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状态数量的最小化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167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一个正则语言可对应于多个识别此语言的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通过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的最小化可得到状态数量最少的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（不计同构，这样的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是唯一的）。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643314"/>
            <a:ext cx="4709805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392906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5643578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两个等价的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：都识别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)*</a:t>
            </a:r>
            <a:r>
              <a:rPr lang="en-US" altLang="zh-CN" sz="24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abb</a:t>
            </a:r>
            <a:endParaRPr lang="zh-CN" altLang="en-US" sz="24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最小化一个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412875"/>
            <a:ext cx="8705850" cy="49117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自动机的等价：可以存在多个识别同一语言的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等价。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000" b="1" smtClean="0">
                <a:latin typeface="宋体" panose="02010600030101010101" pitchFamily="2" charset="-122"/>
              </a:rPr>
              <a:t>同构：如果仅需变换状态的名字就可以将一个</a:t>
            </a:r>
            <a:r>
              <a:rPr lang="en-US" altLang="zh-CN" sz="20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2000" b="1" smtClean="0">
                <a:latin typeface="宋体" panose="02010600030101010101" pitchFamily="2" charset="-122"/>
              </a:rPr>
              <a:t>变成另一个</a:t>
            </a:r>
            <a:r>
              <a:rPr lang="en-US" sz="2000" b="1" smtClean="0">
                <a:latin typeface="宋体" panose="02010600030101010101" pitchFamily="2" charset="-122"/>
              </a:rPr>
              <a:t>，</a:t>
            </a:r>
            <a:r>
              <a:rPr lang="zh-CN" altLang="en-US" sz="2000" b="1" smtClean="0">
                <a:latin typeface="宋体" panose="02010600030101010101" pitchFamily="2" charset="-122"/>
              </a:rPr>
              <a:t>则这两个</a:t>
            </a:r>
            <a:r>
              <a:rPr lang="en-US" altLang="zh-CN" sz="20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2000" b="1" smtClean="0">
                <a:latin typeface="宋体" panose="02010600030101010101" pitchFamily="2" charset="-122"/>
              </a:rPr>
              <a:t>同构。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两个状态的等价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同时</a:t>
            </a:r>
            <a:r>
              <a:rPr lang="zh-CN" altLang="en-US" sz="2000" b="1" smtClean="0">
                <a:solidFill>
                  <a:srgbClr val="FF3300"/>
                </a:solidFill>
                <a:latin typeface="宋体" panose="02010600030101010101" pitchFamily="2" charset="-122"/>
              </a:rPr>
              <a:t>是</a:t>
            </a:r>
            <a:r>
              <a:rPr lang="zh-CN" altLang="en-US" sz="2000" b="1" smtClean="0">
                <a:latin typeface="宋体" panose="02010600030101010101" pitchFamily="2" charset="-122"/>
              </a:rPr>
              <a:t>或</a:t>
            </a:r>
            <a:r>
              <a:rPr lang="zh-CN" altLang="en-US" sz="2000" b="1" smtClean="0">
                <a:solidFill>
                  <a:srgbClr val="FF3300"/>
                </a:solidFill>
                <a:latin typeface="宋体" panose="02010600030101010101" pitchFamily="2" charset="-122"/>
              </a:rPr>
              <a:t>不是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接受状态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mtClean="0">
                <a:latin typeface="宋体" panose="02010600030101010101" pitchFamily="2" charset="-122"/>
              </a:rPr>
              <a:t>对任意的输入，总是转向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同一状态</a:t>
            </a:r>
            <a:r>
              <a:rPr lang="zh-CN" altLang="en-US" sz="2000" b="1" smtClean="0">
                <a:latin typeface="宋体" panose="02010600030101010101" pitchFamily="2" charset="-122"/>
              </a:rPr>
              <a:t>或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>等价状态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任何正则语言都有</a:t>
            </a:r>
            <a:r>
              <a:rPr lang="zh-CN" altLang="en-US" sz="2400" b="1" smtClean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唯一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的状态数最少的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从任意一个接受相同语言的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b="1" smtClean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</a:t>
            </a:r>
            <a:r>
              <a:rPr lang="zh-CN" altLang="en-US" sz="2400" b="1" smtClean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等价状态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，可以得到状态数最少的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88913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571500"/>
            <a:ext cx="8229600" cy="774700"/>
          </a:xfrm>
        </p:spPr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428750"/>
            <a:ext cx="8748713" cy="23574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. 判断以下说法是否正确</a:t>
            </a:r>
            <a:endParaRPr lang="en-US" altLang="zh-CN" sz="2800" b="1" dirty="0" smtClean="0"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）如果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R=S</a:t>
            </a:r>
            <a:r>
              <a:rPr lang="en-US" altLang="zh-CN" sz="24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T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，则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R=SR|T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）每一正则语言均包含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}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作为子集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4.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以下哪些有穷自动机是等价的，哪些是同构的。</a:t>
            </a:r>
            <a:endParaRPr lang="zh-CN" altLang="en-US" sz="2800" b="1" dirty="0" smtClean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0964" name="图片 3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57625"/>
            <a:ext cx="8715375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状态的区分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282893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基本思想是合并等价的状态。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状态的可区分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如果存在串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，使得从状态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，一个到达接受状态而另一个到达非接受状态，那么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就区分了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s2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如果存在某个串区分了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，我们说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就是可区分的；否则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就是不可区分的。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不可区分的两个状态就是等价的，可以合并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92906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00562" y="5786454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空串区分了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E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和其它状态</a:t>
            </a:r>
            <a:endParaRPr lang="en-US" altLang="zh-CN" sz="24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bb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区分了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endParaRPr lang="zh-CN" altLang="en-US" sz="24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7752" y="4000504"/>
            <a:ext cx="3286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注意：上面定义中使用的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DFA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中，对于每个状态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每个符号，</a:t>
            </a:r>
            <a:r>
              <a:rPr lang="zh-CN" altLang="en-US" sz="24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有且只有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一条出边。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最小化一个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的状态数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600200"/>
            <a:ext cx="8893175" cy="37020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工作原理：将状态集分划成多个组，每个组中的各个状态</a:t>
            </a:r>
            <a:r>
              <a:rPr lang="zh-CN" altLang="en-US" sz="2400" b="1" smtClean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相互不可区分</a:t>
            </a: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。然后，将每个组中的状态合并成一个状态。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1.将状态集划分成两组：终结状态集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非终结状态集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en-US" altLang="zh-CN" sz="2400" b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en-US" altLang="zh-CN" sz="2400" b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循环直到不需要继续细分，考察当前划分中的每一组G：</a:t>
            </a:r>
            <a:endParaRPr lang="en-US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如果有必要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，将G划分成若干子组，使各子组中的任意两个状态</a:t>
            </a:r>
            <a:r>
              <a:rPr lang="en-US" altLang="zh-CN" sz="2400" b="1" i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400" b="1" i="1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 sz="2400" b="1" i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对于给定输入均转向划分中的同一组；并更新划分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3. 每组状态用一个状态代表，原DFA中所有由该组中状态发出的边或指向该组中某状态的边，都要与该代表状态关联。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87874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把所有可区分的状态分开。区分的过程是一个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迭代的过程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基本步骤：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区分了接受状态和非接受状态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归纳步骤：如果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是可区分的，且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t’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也是可区分的。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最终没有区分开的状态就是等价的。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所有的死状态都是等价的。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第二步骤：从划分得到的等价类中选取代表，并重建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最小化算法（分划部分）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设置初始分划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={S-F,F}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迭代，不断分划：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for (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中的每个元素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G){</a:t>
            </a: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细分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，使得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的两个状态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仍然在同一组中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当且仅当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对任意输入符号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，状态</a:t>
            </a:r>
            <a:r>
              <a:rPr lang="en-US" altLang="zh-CN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都到达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中的同一组；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替换为细分得到的小组；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，令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final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，算法完成；否则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==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new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，转步骤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最小化算法（构造部分）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</a:t>
            </a:r>
            <a:r>
              <a:rPr lang="az-Cyrl-AZ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П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final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的每个组中选择一个状态作代表，作为最小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开始状态就是包含原开始状态的组的代表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接受状态就是包含了原接受状态的组的代表（这个组一定只包含接受状态）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转换关系构造如下：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的代表，而原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上的转换到达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所在组的代表为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，那么最小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中有从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的、在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上的转换。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词法分析器的作用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输入缓冲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词法单元的规约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词法单元的识别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从正则表达式到自动机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词法分析器生成工具的设计方法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最小化的例子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14818"/>
            <a:ext cx="8229600" cy="228601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{A,B,C,D}   {E}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处理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{A,B,C,D}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把它细分为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{D}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处理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{A,B,C}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把它细分为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{A,C} {B}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分划完毕。选取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A,B,D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最为代表，构造得到最小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28736"/>
            <a:ext cx="40671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1214422"/>
            <a:ext cx="2214578" cy="296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词法分析器状态的最小化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最小化算法相同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差别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语法分析器中的接受状态对应于不同的模式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对应不同模式的接受状态一定是不等价的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初始分划为：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所有非接受状态集合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对应各模式的接受状态集合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其余细分的方法和构造的方法均相同。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接受状态对应的模式就是原来的模式。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14884"/>
            <a:ext cx="8229600" cy="141127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增加状态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初始分划：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{0137, 7}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{247}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{8,58}{68}{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428736"/>
            <a:ext cx="5838835" cy="299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综合例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3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a(a|b)*a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并将所得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确定化，然后最小化所得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181667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a(a|b)*a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对应的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</a:p>
        </p:txBody>
      </p:sp>
      <p:pic>
        <p:nvPicPr>
          <p:cNvPr id="35843" name="Picture 3" descr="C:\Documents and Settings\He\My Documents\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001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8290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</a:p>
        </p:txBody>
      </p:sp>
      <p:graphicFrame>
        <p:nvGraphicFramePr>
          <p:cNvPr id="38915" name="Group 3"/>
          <p:cNvGraphicFramePr>
            <a:graphicFrameLocks noGrp="1"/>
          </p:cNvGraphicFramePr>
          <p:nvPr/>
        </p:nvGraphicFramePr>
        <p:xfrm>
          <a:off x="762000" y="1600200"/>
          <a:ext cx="6096000" cy="1984375"/>
        </p:xfrm>
        <a:graphic>
          <a:graphicData uri="http://schemas.openxmlformats.org/drawingml/2006/table">
            <a:tbl>
              <a:tblPr/>
              <a:tblGrid>
                <a:gridCol w="4724400"/>
                <a:gridCol w="685800"/>
                <a:gridCol w="6858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DFA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NFA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ε_closure(0)={0}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ε_closure(1)={1,2,3,5,8}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ε_closure({4,9})={2,3,4,5,7,8,9}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ε_closure(6)={2,3,5,6,7,8}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华文细黑" panose="0201060004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93" name="Picture 29" descr="C:\Documents and Settings\He\My Documents\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800"/>
            <a:ext cx="3636963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3529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最小化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解：首先将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中状态划为终态组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={C}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和非终态组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={A,B,D}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中只有一个元素，无需继续划分。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没有定义输入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时的状态转换，而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B,D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在输入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继续划分成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只有一个元素，无需继续划分。</a:t>
            </a:r>
          </a:p>
          <a:p>
            <a:pPr eaLnBrk="1" hangingPunct="1"/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中的状态在输入为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在输入为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时，均转向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故无需划分。</a:t>
            </a:r>
          </a:p>
          <a:p>
            <a:pPr eaLnBrk="1" hangingPunct="1"/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本阶段状态分组无变化，故已经最小化，所得状态组为：</a:t>
            </a:r>
          </a:p>
          <a:p>
            <a:pPr eaLnBrk="1" hangingPunct="1"/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={C},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={A}, g</a:t>
            </a:r>
            <a:r>
              <a:rPr lang="en-US" altLang="zh-CN" sz="2400" b="1" baseline="-25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={B,D}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合并状态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得最小化后的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如下：</a:t>
            </a:r>
          </a:p>
        </p:txBody>
      </p:sp>
    </p:spTree>
    <p:extLst>
      <p:ext uri="{BB962C8B-B14F-4D97-AF65-F5344CB8AC3E}">
        <p14:creationId xmlns:p14="http://schemas.microsoft.com/office/powerpoint/2010/main" val="35206773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最小化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（续）</a:t>
            </a:r>
          </a:p>
        </p:txBody>
      </p:sp>
      <p:pic>
        <p:nvPicPr>
          <p:cNvPr id="38915" name="Picture 3" descr="C:\Documents and Settings\He\My Documents\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1500"/>
            <a:ext cx="6629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0191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601788"/>
            <a:ext cx="8856662" cy="47799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1. 将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(b|c)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a|b)*ac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转换成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并将所得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确定化，然后最小化所得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注:要基于手工构造NFA和算法构造NFA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两种方式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得到NFA,然后将所得DFA确定化、最小化（由于NFA不同，相应的确定化的过程和结果可能不同，最小化的过程可能不同）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2. 改写以下的正则表达式，消除其中的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运算符。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0 | (01?110)</a:t>
            </a:r>
            <a:r>
              <a:rPr lang="en-US" altLang="zh-CN" sz="2400" b="1" baseline="30000" smtClean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lang="zh-CN" altLang="en-US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601788"/>
            <a:ext cx="8856662" cy="20415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给出图3-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中NFA的状态转换表；用算法3.22模拟该NFA在处理输入aabb时的过程（给出集合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的变化过程）。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给出识别三种记号：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a(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a|b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  ,  b</a:t>
            </a:r>
            <a:r>
              <a:rPr lang="en-US" altLang="zh-CN" sz="2400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a*ba?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，并将其确定化。</a:t>
            </a:r>
          </a:p>
        </p:txBody>
      </p:sp>
    </p:spTree>
    <p:extLst>
      <p:ext uri="{BB962C8B-B14F-4D97-AF65-F5344CB8AC3E}">
        <p14:creationId xmlns:p14="http://schemas.microsoft.com/office/powerpoint/2010/main" val="32975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输入缓冲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在讨论如何识别输入流中的词素之前，我们首先讨论可以加快源程序读入速度的方法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在很多情况下，需要查看一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个词素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之后的若干字符才能够确定是否找到了正确的词素，因此这个任务变得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有些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困难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。（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3.1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节的例子）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实现这个词法分析器的时候，很多情况下确实需要至少向前看一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个字符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。例如只有读到一个非字母或数字的字符之后，才能确定已经到达一个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标识符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的末尾，因此这个字符不是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id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的词素的一部分。在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C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语言中，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-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=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或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&lt;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这样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的单字符运算符也有可能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是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-&gt;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==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或是 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&lt;=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这样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的双字符运算符的开始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字符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803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缓冲区对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在解析一个大型源程序时需要处理大量的字符，处理这些字符需要很多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的时间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，因此需要一种特殊的缓冲技术来减少用于处理单个输入字符的时间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开销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。一种重要的机制就是利用两个交替读入的缓冲区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933056"/>
            <a:ext cx="5049001" cy="14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每个缓冲区的容量都是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个字符，通常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是一个内存块的大小，如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4096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字节。</a:t>
            </a:r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 可以一次性把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个字符读到该缓冲区中，而不是每读入一个字符放到一个块 中。</a:t>
            </a:r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如果输入文件中的剩余字符不足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个，那么就会有一个特殊字符 用</a:t>
            </a:r>
            <a:r>
              <a:rPr lang="en-US" altLang="zh-CN" sz="3000" dirty="0" err="1" smtClean="0">
                <a:latin typeface="隶书" pitchFamily="49" charset="-122"/>
                <a:ea typeface="隶书" pitchFamily="49" charset="-122"/>
              </a:rPr>
              <a:t>eof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表示来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标记源文件的结束。</a:t>
            </a:r>
          </a:p>
        </p:txBody>
      </p:sp>
    </p:spTree>
    <p:extLst>
      <p:ext uri="{BB962C8B-B14F-4D97-AF65-F5344CB8AC3E}">
        <p14:creationId xmlns:p14="http://schemas.microsoft.com/office/powerpoint/2010/main" val="3413690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一旦确定了下一个词素，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指针指向该词素结尾的字符。词法分析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器将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这个词素作为某个返回给语法分析器的词法单元的属性值记录下来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然后使</a:t>
            </a:r>
            <a:r>
              <a:rPr lang="en-US" altLang="zh-CN" sz="3000" dirty="0" err="1" smtClean="0">
                <a:latin typeface="隶书" pitchFamily="49" charset="-122"/>
                <a:ea typeface="隶书" pitchFamily="49" charset="-122"/>
              </a:rPr>
              <a:t>lexemeBegin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指针指向刚刚找到的词素之后的第一个字符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指针前移要求首先检查是否已经到达某个缓冲区的末尾。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如果是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，必须将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个新字符读到另一个缓冲区中，且将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指针指向这个新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载入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字符的缓冲区的头部。</a:t>
            </a:r>
          </a:p>
        </p:txBody>
      </p:sp>
    </p:spTree>
    <p:extLst>
      <p:ext uri="{BB962C8B-B14F-4D97-AF65-F5344CB8AC3E}">
        <p14:creationId xmlns:p14="http://schemas.microsoft.com/office/powerpoint/2010/main" val="335579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哨兵标记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如果采用上一节描述的方案，那么在每次向前移动</a:t>
            </a:r>
            <a:r>
              <a:rPr lang="en-US" altLang="zh-CN" sz="3000" dirty="0">
                <a:latin typeface="隶书" pitchFamily="49" charset="-122"/>
                <a:ea typeface="隶书" pitchFamily="49" charset="-122"/>
              </a:rPr>
              <a:t>forward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指针时，都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必须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检查是否到达了缓冲区的末尾。若是，那么就必须加载另一个缓冲区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30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3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因此每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读入一个字符，需要做两次测试：一次检查是否到达缓冲区的末尾，另一</a:t>
            </a:r>
            <a:r>
              <a:rPr lang="zh-CN" altLang="en-US" sz="3000" dirty="0" smtClean="0">
                <a:latin typeface="隶书" pitchFamily="49" charset="-122"/>
                <a:ea typeface="隶书" pitchFamily="49" charset="-122"/>
              </a:rPr>
              <a:t>次是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确定读入的字符是什么。</a:t>
            </a:r>
          </a:p>
        </p:txBody>
      </p:sp>
    </p:spTree>
    <p:extLst>
      <p:ext uri="{BB962C8B-B14F-4D97-AF65-F5344CB8AC3E}">
        <p14:creationId xmlns:p14="http://schemas.microsoft.com/office/powerpoint/2010/main" val="156216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词法分析器的作用</a:t>
            </a:r>
            <a:endParaRPr lang="en-US" altLang="zh-CN" dirty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输入缓冲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词法单元的规约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词法单元的识别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有穷自动机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从正则表达式到自动机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词法分析器生成工具的设计方法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哨兵标记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扩展每个缓冲区，使它们在末尾包含一个“哨 兵” </a:t>
            </a:r>
            <a:r>
              <a:rPr lang="en-US" altLang="zh-CN" sz="3000" dirty="0" smtClean="0">
                <a:latin typeface="隶书" pitchFamily="49" charset="-122"/>
                <a:ea typeface="隶书" pitchFamily="49" charset="-122"/>
              </a:rPr>
              <a:t>(sentinel) </a:t>
            </a:r>
            <a:r>
              <a:rPr lang="zh-CN" altLang="en-US" sz="3000" dirty="0">
                <a:latin typeface="隶书" pitchFamily="49" charset="-122"/>
                <a:ea typeface="隶书" pitchFamily="49" charset="-122"/>
              </a:rPr>
              <a:t>字符，就可以把缓冲区末端的测试和对当前字符的测试合二为 一</a:t>
            </a:r>
          </a:p>
        </p:txBody>
      </p:sp>
      <p:pic>
        <p:nvPicPr>
          <p:cNvPr id="4" name="Picture 2" descr="C:\Documents and Settings\He\My Documents\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48213"/>
            <a:ext cx="8305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32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双缓冲双指针策略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switch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(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1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++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sz="1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case </a:t>
            </a:r>
            <a:r>
              <a:rPr lang="en-US" sz="18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eof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: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  if (forward is at end of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first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buffer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reload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second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</a:t>
            </a:r>
            <a:r>
              <a:rPr lang="en-US" sz="1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=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beginning of second 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 }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 else if (forward is at end of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second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buffer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 {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reload </a:t>
            </a:r>
            <a:r>
              <a:rPr lang="en-US" sz="1800" b="1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first</a:t>
            </a:r>
            <a:r>
              <a:rPr lang="en-US" sz="1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buffer;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</a:t>
            </a:r>
            <a:r>
              <a:rPr lang="en-US" sz="1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forward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=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beginning of first buffer;</a:t>
            </a:r>
          </a:p>
          <a:p>
            <a:pPr lvl="2">
              <a:lnSpc>
                <a:spcPct val="7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else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/*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eof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within a buffer marks the end of input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*/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terminate lexical analysis;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   break;</a:t>
            </a: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cases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for the other characters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: ......</a:t>
            </a:r>
            <a:endParaRPr lang="en-US" sz="1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282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61" y="1988840"/>
            <a:ext cx="82296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词法单元的规约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正则表达式可以高效、简洁地描述处理词法单元时用到的模式类型。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内容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串和语言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语言上的运算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正则定义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正则表达式的扩展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alphabet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）：一个有穷的符号集合。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符号典型例子：字母、数位、标点符号。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例子：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{0,1}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ASCII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Unicode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在理论上，我们可以把任意的有限集合看作字母表。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字母表上的串（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string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）是该字母表中符号的有穷序列。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的长度，即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|s|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，是指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中符号出现的次数；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空串：长度为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的串，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语言（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language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）是某个给定字母表上的串的可数集合。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和串有关的术语（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前缀：从串的尾部删除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个或多个符号后得到的串。（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后缀：从串的开始处删除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个或多个符号后得到的串。（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子串：删除串的某个前缀和某个后缀得到的串。（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banana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、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真前缀、真后缀、真子串：既不等于原串，也不等于空串的前缀、后缀、子串。（前面例子的红色部分）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子序列：从原串中删除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个或者多个符号后得到的串。（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baan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564904"/>
            <a:ext cx="8435975" cy="774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试说明字符串</a:t>
            </a:r>
            <a:r>
              <a:rPr lang="en-US" altLang="zh-CN" sz="4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abcdefghij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分别有多少个前缀、后缀、真前缀、子串和子序列。</a:t>
            </a:r>
          </a:p>
        </p:txBody>
      </p:sp>
    </p:spTree>
    <p:extLst>
      <p:ext uri="{BB962C8B-B14F-4D97-AF65-F5344CB8AC3E}">
        <p14:creationId xmlns:p14="http://schemas.microsoft.com/office/powerpoint/2010/main" val="259068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解：串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abcdefghij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长度为10,分别从其尾部删除0,1,2,…10个符号，得不同前缀，故前缀数为11。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类似地，可知后缀数为11。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在前缀中去除长度为0和10两种情形，得真前缀，故真前缀数为11-2=9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当子串不为空串时，子串由其串首和串尾符号的组合确定，子串长度大于等于2时，有              种，子串长度等于1时，有            种，加上空串，共有56个子串。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子序列由该串任意字符组合确定，共有</a:t>
            </a:r>
          </a:p>
          <a:p>
            <a:pPr>
              <a:lnSpc>
                <a:spcPct val="95000"/>
              </a:lnSpc>
              <a:spcBef>
                <a:spcPct val="40000"/>
              </a:spcBef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88285"/>
              </p:ext>
            </p:extLst>
          </p:nvPr>
        </p:nvGraphicFramePr>
        <p:xfrm>
          <a:off x="4427984" y="4077072"/>
          <a:ext cx="10795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r:id="rId3" imgW="548668" imgH="242662" progId="">
                  <p:embed/>
                </p:oleObj>
              </mc:Choice>
              <mc:Fallback>
                <p:oleObj r:id="rId3" imgW="548668" imgH="24266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077072"/>
                        <a:ext cx="10795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57416"/>
              </p:ext>
            </p:extLst>
          </p:nvPr>
        </p:nvGraphicFramePr>
        <p:xfrm>
          <a:off x="1488505" y="4509120"/>
          <a:ext cx="954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r:id="rId5" imgW="537069" imgH="243142" progId="">
                  <p:embed/>
                </p:oleObj>
              </mc:Choice>
              <mc:Fallback>
                <p:oleObj r:id="rId5" imgW="537069" imgH="24314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505" y="4509120"/>
                        <a:ext cx="954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971550" y="5445125"/>
          <a:ext cx="47767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r:id="rId7" imgW="2286317" imgH="241517" progId="">
                  <p:embed/>
                </p:oleObj>
              </mc:Choice>
              <mc:Fallback>
                <p:oleObj r:id="rId7" imgW="2286317" imgH="2415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45125"/>
                        <a:ext cx="47767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In a string of length n, how many of the following are there</a:t>
            </a:r>
            <a:r>
              <a:rPr lang="en-US" altLang="zh-CN" sz="3200" dirty="0" smtClean="0"/>
              <a:t>?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Prefixes.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Suffixes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Proper prefixes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dirty="0" smtClean="0"/>
              <a:t> </a:t>
            </a:r>
            <a:r>
              <a:rPr lang="en-US" altLang="zh-CN" sz="3200" dirty="0"/>
              <a:t>! Substrings</a:t>
            </a:r>
            <a:r>
              <a:rPr lang="en-US" altLang="zh-CN" sz="32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smtClean="0"/>
              <a:t> </a:t>
            </a:r>
            <a:r>
              <a:rPr lang="en-US" altLang="zh-CN" sz="3200" dirty="0"/>
              <a:t>! Subsequences.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8531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串的运算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连接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(concatenation)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的连接时把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附加到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的后面形成的串，记作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y=house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xy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=doghouse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指数运算（幂运算）：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30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=s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=dog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3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=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dogdogdog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词法分析器的作用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221457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读入源程序字符流、组成词素，输出词法单元序列。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过滤空白、换行、制表符、注释等。</a:t>
            </a:r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将词素添加到符号表中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，将记号插入符号表，发现词法错误，将记号提交给语法分析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器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在逻辑上独立于语法分析，但是通常和语法分析器处于同一趟中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3786190"/>
            <a:ext cx="5572134" cy="278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语言的运算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643182"/>
            <a:ext cx="88868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串和语言（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例子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L={A,B,……,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Z,a,b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,……,z}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D={0,1,……,9}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 U D={A,B,……,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Z,a,b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,……,z,0,1,……,9}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520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个长度为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L4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：所有由四个字母构成的串的集合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：所有字母构成的集合，包括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L(L U D)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30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  <a:endParaRPr lang="zh-CN" altLang="en-US" baseline="30000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86238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已知：</a:t>
            </a:r>
            <a:r>
              <a:rPr lang="en-US" sz="28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= {A, B, C, D }          M = {1, 2, 3}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= {A, B, C, D, 1, 2, 3 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LM = {A1, A2, A3, B1, B2, B3, C1, C2, C3, D1, D2, D3}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2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= { AA, AB, AC, AD, BA, BB, BC, BD, CA, … DD}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L* = { All possible strings of  L </a:t>
            </a:r>
            <a:r>
              <a:rPr 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plus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 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+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= L* - {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}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 (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) = ??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L (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L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 M )* = ??</a:t>
            </a:r>
          </a:p>
        </p:txBody>
      </p:sp>
    </p:spTree>
    <p:extLst>
      <p:ext uri="{BB962C8B-B14F-4D97-AF65-F5344CB8AC3E}">
        <p14:creationId xmlns:p14="http://schemas.microsoft.com/office/powerpoint/2010/main" val="106147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zh-CN" altLang="en-US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字母表</a:t>
            </a:r>
            <a:r>
              <a:rPr lang="el-GR" altLang="zh-CN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sz="38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上的正则表达式的定义</a:t>
            </a:r>
            <a:endParaRPr lang="en-US" altLang="zh-CN" sz="3800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基本部分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是一个正则表达式，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)={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上的一个符号，那么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是正则表达式，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L(a)={a}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归纳步骤：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选择：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 | 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 | (s))=L(r) U L(s)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连接：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L((r)(s))=L(r)L(s)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闭包：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L((r)*)=(L(r))*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括号：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(r)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L((r))=L(r)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运算的优先级：*  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 连接  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  |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正则集合：可以用一个正则表达式定义的语言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zh-CN" dirty="0" smtClean="0">
                <a:latin typeface="Times New Roman"/>
                <a:cs typeface="Times New Roman"/>
              </a:rPr>
              <a:t>Σ</a:t>
            </a:r>
            <a:r>
              <a:rPr lang="en-US" altLang="zh-CN" dirty="0" smtClean="0">
                <a:latin typeface="Times New Roman"/>
                <a:cs typeface="Times New Roman"/>
              </a:rPr>
              <a:t>={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latin typeface="Times New Roman"/>
                <a:cs typeface="Times New Roman"/>
              </a:rPr>
              <a:t>)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</a:t>
            </a:r>
            <a:r>
              <a:rPr lang="en-US" altLang="zh-CN" dirty="0" smtClean="0">
                <a:latin typeface="Times New Roman"/>
                <a:cs typeface="Times New Roman"/>
              </a:rPr>
              <a:t>)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</a:t>
            </a:r>
            <a:r>
              <a:rPr lang="en-US" altLang="zh-CN" dirty="0" err="1" smtClean="0">
                <a:latin typeface="Times New Roman"/>
                <a:cs typeface="Times New Roman"/>
              </a:rPr>
              <a:t>aa,ab,ba,bb</a:t>
            </a:r>
            <a:r>
              <a:rPr lang="en-US" altLang="zh-CN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a*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l-GR" altLang="zh-CN" dirty="0" smtClean="0">
                <a:latin typeface="Times New Roman"/>
                <a:cs typeface="Times New Roman"/>
              </a:rPr>
              <a:t>ε</a:t>
            </a:r>
            <a:r>
              <a:rPr lang="en-US" altLang="zh-CN" dirty="0" smtClean="0">
                <a:latin typeface="Times New Roman"/>
                <a:cs typeface="Times New Roman"/>
              </a:rPr>
              <a:t>,</a:t>
            </a:r>
            <a:r>
              <a:rPr lang="en-US" altLang="zh-CN" dirty="0" err="1" smtClean="0">
                <a:latin typeface="Times New Roman"/>
                <a:cs typeface="Times New Roman"/>
              </a:rPr>
              <a:t>a,aa,aaa,aaaa</a:t>
            </a:r>
            <a:r>
              <a:rPr lang="en-US" altLang="zh-CN" dirty="0" smtClean="0">
                <a:latin typeface="Times New Roman"/>
                <a:cs typeface="Times New Roman"/>
              </a:rPr>
              <a:t>,……}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a|b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)*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l-GR" altLang="zh-CN" dirty="0" smtClean="0">
                <a:latin typeface="Times New Roman"/>
                <a:cs typeface="Times New Roman"/>
              </a:rPr>
              <a:t>ε</a:t>
            </a:r>
            <a:r>
              <a:rPr lang="en-US" altLang="zh-CN" dirty="0" smtClean="0">
                <a:latin typeface="Times New Roman"/>
                <a:cs typeface="Times New Roman"/>
              </a:rPr>
              <a:t>,</a:t>
            </a:r>
            <a:r>
              <a:rPr lang="en-US" altLang="zh-CN" dirty="0" err="1" smtClean="0">
                <a:latin typeface="Times New Roman"/>
                <a:cs typeface="Times New Roman"/>
              </a:rPr>
              <a:t>a,b,aa,ab,ba,bb</a:t>
            </a:r>
            <a:r>
              <a:rPr lang="en-US" altLang="zh-CN" dirty="0" smtClean="0">
                <a:latin typeface="Times New Roman"/>
                <a:cs typeface="Times New Roman"/>
              </a:rPr>
              <a:t>, </a:t>
            </a:r>
            <a:r>
              <a:rPr lang="en-US" altLang="zh-CN" dirty="0" err="1" smtClean="0">
                <a:latin typeface="Times New Roman"/>
                <a:cs typeface="Times New Roman"/>
              </a:rPr>
              <a:t>aaa,aab</a:t>
            </a:r>
            <a:r>
              <a:rPr lang="en-US" altLang="zh-CN" dirty="0" smtClean="0">
                <a:latin typeface="Times New Roman"/>
                <a:cs typeface="Times New Roman"/>
              </a:rPr>
              <a:t>,……}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L(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/>
                <a:cs typeface="Times New Roman"/>
              </a:rPr>
              <a:t>a|a</a:t>
            </a:r>
            <a:r>
              <a:rPr lang="en-US" altLang="zh-CN" dirty="0" smtClean="0">
                <a:solidFill>
                  <a:srgbClr val="0070C0"/>
                </a:solidFill>
                <a:latin typeface="Times New Roman"/>
                <a:cs typeface="Times New Roman"/>
              </a:rPr>
              <a:t>*b</a:t>
            </a:r>
            <a:r>
              <a:rPr lang="en-US" altLang="zh-CN" dirty="0" smtClean="0">
                <a:latin typeface="Times New Roman"/>
                <a:cs typeface="Times New Roman"/>
              </a:rPr>
              <a:t>) = {</a:t>
            </a:r>
            <a:r>
              <a:rPr lang="en-US" altLang="zh-CN" dirty="0" err="1" smtClean="0">
                <a:latin typeface="Times New Roman"/>
                <a:cs typeface="Times New Roman"/>
              </a:rPr>
              <a:t>a,b,ab,aab,aaab</a:t>
            </a:r>
            <a:r>
              <a:rPr lang="en-US" altLang="zh-CN" dirty="0" smtClean="0">
                <a:latin typeface="Times New Roman"/>
                <a:cs typeface="Times New Roman"/>
              </a:rPr>
              <a:t>,…}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正则集合、等价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L(r)=L(s)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，正则表达式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143116"/>
            <a:ext cx="7858180" cy="437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试描述下列</a:t>
            </a:r>
            <a:r>
              <a:rPr lang="zh-CN" altLang="zh-CN" b="1" dirty="0" smtClean="0"/>
              <a:t>正则表达式</a:t>
            </a:r>
            <a:r>
              <a:rPr lang="zh-CN" altLang="zh-CN" b="1" dirty="0"/>
              <a:t>定义的语言</a:t>
            </a:r>
            <a:r>
              <a:rPr lang="zh-CN" altLang="zh-CN" b="1" dirty="0" smtClean="0"/>
              <a:t>：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dirty="0"/>
              <a:t>(1</a:t>
            </a:r>
            <a:r>
              <a:rPr lang="en-US" altLang="zh-CN" dirty="0" smtClean="0"/>
              <a:t>)   a(</a:t>
            </a:r>
            <a:r>
              <a:rPr lang="en-US" altLang="zh-CN" dirty="0" err="1" smtClean="0"/>
              <a:t>a|b</a:t>
            </a:r>
            <a:r>
              <a:rPr lang="en-US" altLang="zh-CN" dirty="0"/>
              <a:t>)*</a:t>
            </a:r>
            <a:r>
              <a:rPr lang="en-US" altLang="zh-CN" dirty="0" smtClean="0"/>
              <a:t>a</a:t>
            </a:r>
          </a:p>
          <a:p>
            <a:pPr marL="0" indent="0">
              <a:buNone/>
            </a:pPr>
            <a:r>
              <a:rPr lang="en-US" altLang="zh-CN" dirty="0"/>
              <a:t> (2</a:t>
            </a:r>
            <a:r>
              <a:rPr lang="en-US" altLang="zh-CN" dirty="0" smtClean="0"/>
              <a:t>)    ((</a:t>
            </a:r>
            <a:r>
              <a:rPr lang="el-GR" altLang="zh-CN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/>
              <a:t>|</a:t>
            </a:r>
            <a:r>
              <a:rPr lang="en-US" altLang="zh-CN" dirty="0"/>
              <a:t>a)b</a:t>
            </a:r>
            <a:r>
              <a:rPr lang="en-US" altLang="zh-CN" dirty="0" smtClean="0"/>
              <a:t>*)*</a:t>
            </a:r>
          </a:p>
          <a:p>
            <a:pPr marL="514350" indent="-514350">
              <a:buAutoNum type="arabicParenBoth" startAt="3"/>
            </a:pPr>
            <a:r>
              <a:rPr lang="en-US" altLang="zh-CN" dirty="0" smtClean="0"/>
              <a:t>(</a:t>
            </a:r>
            <a:r>
              <a:rPr lang="en-US" altLang="zh-CN" dirty="0" err="1"/>
              <a:t>a|b</a:t>
            </a:r>
            <a:r>
              <a:rPr lang="en-US" altLang="zh-CN" dirty="0"/>
              <a:t>)*a(</a:t>
            </a:r>
            <a:r>
              <a:rPr lang="en-US" altLang="zh-CN" dirty="0" err="1"/>
              <a:t>a|b</a:t>
            </a:r>
            <a:r>
              <a:rPr lang="en-US" altLang="zh-CN" dirty="0"/>
              <a:t>)(</a:t>
            </a:r>
            <a:r>
              <a:rPr lang="en-US" altLang="zh-CN" dirty="0" err="1"/>
              <a:t>a|b</a:t>
            </a:r>
            <a:r>
              <a:rPr lang="en-US" altLang="zh-CN" dirty="0" smtClean="0"/>
              <a:t>)</a:t>
            </a:r>
          </a:p>
          <a:p>
            <a:pPr marL="514350" indent="-514350">
              <a:buAutoNum type="arabicParenBoth" startAt="3"/>
            </a:pPr>
            <a:r>
              <a:rPr lang="en-US" altLang="zh-CN" dirty="0" smtClean="0"/>
              <a:t>a*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ba</a:t>
            </a:r>
            <a:r>
              <a:rPr lang="en-US" altLang="zh-CN" dirty="0"/>
              <a:t>*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168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(1)a(</a:t>
            </a:r>
            <a:r>
              <a:rPr lang="en-US" altLang="zh-CN" dirty="0" err="1"/>
              <a:t>a|b</a:t>
            </a:r>
            <a:r>
              <a:rPr lang="en-US" altLang="zh-CN" dirty="0"/>
              <a:t>)*a:</a:t>
            </a:r>
            <a:r>
              <a:rPr lang="zh-CN" altLang="en-US" dirty="0"/>
              <a:t>以</a:t>
            </a:r>
            <a:r>
              <a:rPr lang="en-US" altLang="zh-CN" dirty="0"/>
              <a:t>a</a:t>
            </a:r>
            <a:r>
              <a:rPr lang="zh-CN" altLang="en-US" dirty="0"/>
              <a:t>开头和以</a:t>
            </a:r>
            <a:r>
              <a:rPr lang="en-US" altLang="zh-CN" dirty="0"/>
              <a:t>a</a:t>
            </a:r>
            <a:r>
              <a:rPr lang="zh-CN" altLang="en-US" dirty="0"/>
              <a:t>结束的中间由任意个</a:t>
            </a:r>
            <a:r>
              <a:rPr lang="en-US" altLang="zh-CN" dirty="0"/>
              <a:t>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  <a:r>
              <a:rPr lang="zh-CN" altLang="en-US" dirty="0"/>
              <a:t>组成的串的集合</a:t>
            </a:r>
          </a:p>
          <a:p>
            <a:r>
              <a:rPr lang="en-US" altLang="zh-CN" dirty="0"/>
              <a:t>(2</a:t>
            </a:r>
            <a:r>
              <a:rPr lang="en-US" altLang="zh-CN" dirty="0" smtClean="0"/>
              <a:t>)((</a:t>
            </a:r>
            <a:r>
              <a:rPr lang="el-GR" altLang="zh-CN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/>
              <a:t>|</a:t>
            </a:r>
            <a:r>
              <a:rPr lang="en-US" altLang="zh-CN" dirty="0"/>
              <a:t>a)b*)*:</a:t>
            </a:r>
            <a:r>
              <a:rPr lang="zh-CN" altLang="en-US" dirty="0"/>
              <a:t>由</a:t>
            </a:r>
            <a:r>
              <a:rPr lang="en-US" altLang="zh-CN" dirty="0"/>
              <a:t>0</a:t>
            </a:r>
            <a:r>
              <a:rPr lang="zh-CN" altLang="en-US" dirty="0"/>
              <a:t>个和多个</a:t>
            </a:r>
            <a:r>
              <a:rPr lang="en-US" altLang="zh-CN" dirty="0"/>
              <a:t>b</a:t>
            </a:r>
            <a:r>
              <a:rPr lang="zh-CN" altLang="en-US" dirty="0"/>
              <a:t>组成的串以及由</a:t>
            </a:r>
            <a:r>
              <a:rPr lang="en-US" altLang="zh-CN" dirty="0"/>
              <a:t>0</a:t>
            </a:r>
            <a:r>
              <a:rPr lang="zh-CN" altLang="en-US" dirty="0"/>
              <a:t>个或多个以</a:t>
            </a:r>
            <a:r>
              <a:rPr lang="en-US" altLang="zh-CN" dirty="0"/>
              <a:t>a</a:t>
            </a:r>
            <a:r>
              <a:rPr lang="zh-CN" altLang="en-US" dirty="0"/>
              <a:t>开头由任意个</a:t>
            </a:r>
            <a:r>
              <a:rPr lang="en-US" altLang="zh-CN" dirty="0"/>
              <a:t>b</a:t>
            </a:r>
            <a:r>
              <a:rPr lang="zh-CN" altLang="en-US" dirty="0"/>
              <a:t>组成的实例所组成的串的集合 </a:t>
            </a:r>
          </a:p>
          <a:p>
            <a:r>
              <a:rPr lang="en-US" altLang="zh-CN" dirty="0"/>
              <a:t>(3)(</a:t>
            </a:r>
            <a:r>
              <a:rPr lang="en-US" altLang="zh-CN" dirty="0" err="1"/>
              <a:t>a|b</a:t>
            </a:r>
            <a:r>
              <a:rPr lang="en-US" altLang="zh-CN" dirty="0"/>
              <a:t>)*a(</a:t>
            </a:r>
            <a:r>
              <a:rPr lang="en-US" altLang="zh-CN" dirty="0" err="1"/>
              <a:t>a|b</a:t>
            </a:r>
            <a:r>
              <a:rPr lang="en-US" altLang="zh-CN" dirty="0"/>
              <a:t>)(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：由</a:t>
            </a:r>
            <a:r>
              <a:rPr lang="en-US" altLang="zh-CN" dirty="0"/>
              <a:t>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  <a:r>
              <a:rPr lang="zh-CN" altLang="en-US" dirty="0"/>
              <a:t>构成的长度至少为</a:t>
            </a:r>
            <a:r>
              <a:rPr lang="en-US" altLang="zh-CN" dirty="0"/>
              <a:t>3</a:t>
            </a:r>
            <a:r>
              <a:rPr lang="zh-CN" altLang="en-US" dirty="0"/>
              <a:t>的且倒数第三个字符为</a:t>
            </a:r>
            <a:r>
              <a:rPr lang="en-US" altLang="zh-CN" dirty="0"/>
              <a:t>a</a:t>
            </a:r>
            <a:r>
              <a:rPr lang="zh-CN" altLang="en-US" dirty="0"/>
              <a:t>的串的集合</a:t>
            </a:r>
          </a:p>
          <a:p>
            <a:r>
              <a:rPr lang="en-US" altLang="zh-CN" dirty="0"/>
              <a:t>(4)a*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en-US" altLang="zh-CN" dirty="0" err="1"/>
              <a:t>ba</a:t>
            </a:r>
            <a:r>
              <a:rPr lang="en-US" altLang="zh-CN" dirty="0"/>
              <a:t>*</a:t>
            </a:r>
            <a:r>
              <a:rPr lang="zh-CN" altLang="en-US" dirty="0"/>
              <a:t>：由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构成的</a:t>
            </a:r>
            <a:r>
              <a:rPr lang="en-US" altLang="zh-CN" dirty="0"/>
              <a:t>b</a:t>
            </a:r>
            <a:r>
              <a:rPr lang="zh-CN" altLang="en-US" dirty="0"/>
              <a:t>的个数为</a:t>
            </a:r>
            <a:r>
              <a:rPr lang="en-US" altLang="zh-CN" dirty="0"/>
              <a:t>3</a:t>
            </a:r>
            <a:r>
              <a:rPr lang="zh-CN" altLang="en-US" dirty="0"/>
              <a:t>的串的集合</a:t>
            </a:r>
          </a:p>
        </p:txBody>
      </p:sp>
    </p:spTree>
    <p:extLst>
      <p:ext uri="{BB962C8B-B14F-4D97-AF65-F5344CB8AC3E}">
        <p14:creationId xmlns:p14="http://schemas.microsoft.com/office/powerpoint/2010/main" val="4129161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描述以下正则式表示的语言</a:t>
            </a:r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80438" cy="4638675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sz="3200" b="1" baseline="30000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</a:t>
            </a:r>
            <a:br>
              <a:rPr lang="en-US" sz="3200" b="1" dirty="0" smtClean="0">
                <a:latin typeface="Times New Roman" pitchFamily="18" charset="0"/>
                <a:ea typeface="宋体" pitchFamily="2" charset="-122"/>
              </a:rPr>
            </a:b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之上的，以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开头和结尾的，长度不少于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a*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ba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*</a:t>
            </a:r>
            <a:r>
              <a:rPr lang="en-US" sz="32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sz="32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之上的，含有三个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b”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)*a(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)(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)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定义在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之上的，倒数第三个字母为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a”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的串。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3200" b="1" dirty="0" smtClean="0">
                <a:latin typeface="Times New Roman" pitchFamily="18" charset="0"/>
                <a:ea typeface="宋体" pitchFamily="2" charset="-122"/>
              </a:rPr>
              <a:t>((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en-US" sz="3200" b="1" dirty="0" err="1" smtClean="0">
                <a:latin typeface="Times New Roman" pitchFamily="18" charset="0"/>
                <a:ea typeface="宋体" pitchFamily="2" charset="-122"/>
                <a:sym typeface="Symbol" pitchFamily="18" charset="2"/>
              </a:rPr>
              <a:t>|a</a:t>
            </a:r>
            <a:r>
              <a:rPr lang="en-US" sz="3200" b="1" dirty="0" smtClean="0">
                <a:latin typeface="Times New Roman" pitchFamily="18" charset="0"/>
                <a:ea typeface="宋体" pitchFamily="2" charset="-122"/>
                <a:sym typeface="Symbol" pitchFamily="18" charset="2"/>
              </a:rPr>
              <a:t>)b*)*</a:t>
            </a:r>
          </a:p>
          <a:p>
            <a:pPr eaLnBrk="1" hangingPunct="1">
              <a:defRPr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定义于</a:t>
            </a: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</a:rPr>
              <a:t>{</a:t>
            </a:r>
            <a:r>
              <a:rPr lang="en-US" sz="2800" b="1" dirty="0" err="1" smtClean="0">
                <a:latin typeface="Times New Roman" pitchFamily="18" charset="0"/>
                <a:ea typeface="宋体" pitchFamily="2" charset="-122"/>
              </a:rPr>
              <a:t>a,b</a:t>
            </a:r>
            <a:r>
              <a:rPr lang="en-US" sz="2800" b="1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之上的任意串。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sz="3200" b="1" dirty="0" smtClean="0"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0712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642938"/>
            <a:ext cx="8785225" cy="7747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选择所描述语言与(0|1)</a:t>
            </a:r>
            <a:r>
              <a:rPr lang="zh-CN" altLang="en-US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1(0|1)</a:t>
            </a:r>
            <a:r>
              <a:rPr lang="zh-CN" altLang="en-US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相同的正规式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80438" cy="28289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多选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(A) (01|11)*(0|1)*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(B) (0|1)*(10|11|1)(0|1)*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(C) (1|0)*1(1|0)*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(D) (0|1)*(0|1)(0|1)*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3200" b="1" dirty="0" smtClean="0"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64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为什么要设立独立的词法分析器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简化编译器的设计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词法分析器可以首先完成一些简单的处理工作。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提高编译器效率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相对于语法分析，词法分析过程简单，可高效实现。（下推自动机 </a:t>
            </a:r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vs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 有穷自动机）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增强编译器的可移植性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为了书写方便，可以给正则表达式命名，且可以通过名字使用正则表达式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正则定义是如下形式的定义序列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		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  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2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… …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		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n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n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其中：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不在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中，且各不相同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是字母表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上的正则表达式。这保证了不会出现递归定义。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各个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上的正则表达式如下：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的正则表达式即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，得到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 … … …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,…,d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i-1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替换为各自的正则表达式，得到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的正则表达式。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注意：替换的时候不能破坏替换进去的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</a:t>
            </a:r>
            <a:r>
              <a:rPr lang="en-US" altLang="zh-CN" baseline="-25000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的完整性。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正则定义的例子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语言标识符的正则定义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letter_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A | B | … | Z | a | b | … | z | _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digit  0 | 1 | … | 9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 letter_ ( letter_ | digit )*</a:t>
            </a: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对应的正则表达式为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(A | B | … | Z | a | b | … | z | _) ((A | B | … | Z | a | b | … | z | _) |(0 | 1 | … | 9))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*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28800"/>
            <a:ext cx="82296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正则表达式的扩展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基本运算符：并、连接、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Kleen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闭包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扩展的运算符：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一个或多个实例：单目后缀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+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rr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零个或一个实例：？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r?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|r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字符类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[a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]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|…|a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[a-e]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等价于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a|b|c|d|e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使正则表达式更加简洁，但不会使正则表达式的描述能力增强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09" y="2060848"/>
            <a:ext cx="836318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正则表达式例子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以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”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开始，</a:t>
            </a:r>
            <a:r>
              <a:rPr lang="zh-CN" altLang="en-US" sz="32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或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“bat”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结束的小写字母串</a:t>
            </a:r>
            <a:b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|…|z)*  |   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|…|z)* bat</a:t>
            </a:r>
            <a:b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tab[a-z]* |  [a-z]*bat</a:t>
            </a:r>
            <a:endParaRPr lang="en-US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福大邮箱地址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   </a:t>
            </a:r>
            <a:r>
              <a:rPr lang="en-US" sz="2800" b="1" dirty="0" smtClean="0">
                <a:solidFill>
                  <a:srgbClr val="008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[a-z]</a:t>
            </a:r>
            <a:r>
              <a:rPr lang="en-US" sz="3200" b="1" baseline="30000" dirty="0" smtClean="0">
                <a:solidFill>
                  <a:srgbClr val="008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+</a:t>
            </a:r>
            <a:r>
              <a:rPr lang="en-US" sz="2800" b="1" dirty="0" smtClean="0">
                <a:solidFill>
                  <a:srgbClr val="8181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@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-BoldMT" charset="-122"/>
              </a:rPr>
              <a:t>fzu.edu.cn</a:t>
            </a:r>
            <a:endPara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由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组成，且不含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子序列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的串</a:t>
            </a:r>
            <a:b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</a:b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b*a*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b?a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由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组成，且不含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子串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abb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的串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      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 (</a:t>
            </a:r>
            <a:r>
              <a:rPr 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a|ba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)*b？</a:t>
            </a:r>
            <a:endParaRPr lang="zh-CN" altLang="en-US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486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b="1" dirty="0"/>
              <a:t>试写出下列语言的正则定义：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/>
              <a:t>(1)</a:t>
            </a:r>
            <a:r>
              <a:rPr lang="zh-CN" altLang="zh-CN" sz="3200" dirty="0"/>
              <a:t>包含</a:t>
            </a:r>
            <a:r>
              <a:rPr lang="en-US" altLang="zh-CN" sz="3200" dirty="0"/>
              <a:t>5</a:t>
            </a:r>
            <a:r>
              <a:rPr lang="zh-CN" altLang="zh-CN" sz="3200" dirty="0"/>
              <a:t>个元音的所有小写字母串，这些串中的元音按顺序</a:t>
            </a:r>
            <a:r>
              <a:rPr lang="zh-CN" altLang="zh-CN" sz="3200" dirty="0" smtClean="0"/>
              <a:t>出现</a:t>
            </a:r>
            <a:endParaRPr lang="en-US" altLang="zh-CN" sz="3200" dirty="0" smtClean="0"/>
          </a:p>
          <a:p>
            <a:r>
              <a:rPr lang="en-US" altLang="zh-CN" sz="3200" dirty="0" smtClean="0"/>
              <a:t>   (</a:t>
            </a:r>
            <a:r>
              <a:rPr lang="en-US" altLang="zh-CN" sz="3200" dirty="0"/>
              <a:t>2)</a:t>
            </a:r>
            <a:r>
              <a:rPr lang="zh-CN" altLang="zh-CN" sz="3200" dirty="0"/>
              <a:t>所有由按字典递增排序的小写字母组成的</a:t>
            </a:r>
            <a:r>
              <a:rPr lang="zh-CN" altLang="zh-CN" sz="3200" dirty="0" smtClean="0"/>
              <a:t>串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(</a:t>
            </a:r>
            <a:r>
              <a:rPr lang="en-US" altLang="zh-CN" sz="3200" dirty="0"/>
              <a:t>3)</a:t>
            </a:r>
            <a:r>
              <a:rPr lang="zh-CN" altLang="zh-CN" sz="3200" dirty="0"/>
              <a:t>注释，即</a:t>
            </a:r>
            <a:r>
              <a:rPr lang="en-US" altLang="zh-CN" sz="3200" dirty="0"/>
              <a:t>/*</a:t>
            </a:r>
            <a:r>
              <a:rPr lang="zh-CN" altLang="zh-CN" sz="3200" dirty="0"/>
              <a:t>和</a:t>
            </a:r>
            <a:r>
              <a:rPr lang="en-US" altLang="zh-CN" sz="3200" dirty="0"/>
              <a:t>*/</a:t>
            </a:r>
            <a:r>
              <a:rPr lang="zh-CN" altLang="zh-CN" sz="3200" dirty="0"/>
              <a:t>之间的串，且串中没有不在双引号</a:t>
            </a:r>
            <a:r>
              <a:rPr lang="en-US" altLang="zh-CN" sz="3200" dirty="0"/>
              <a:t>(</a:t>
            </a:r>
            <a:r>
              <a:rPr lang="zh-CN" altLang="zh-CN" sz="3200" dirty="0"/>
              <a:t>＂</a:t>
            </a:r>
            <a:r>
              <a:rPr lang="en-US" altLang="zh-CN" sz="3200" dirty="0"/>
              <a:t>)</a:t>
            </a:r>
            <a:r>
              <a:rPr lang="zh-CN" altLang="zh-CN" sz="3200" dirty="0"/>
              <a:t>中的</a:t>
            </a:r>
            <a:r>
              <a:rPr lang="en-US" altLang="zh-CN" sz="3200" dirty="0"/>
              <a:t>*/</a:t>
            </a:r>
            <a:endParaRPr lang="zh-CN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280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Both"/>
            </a:pPr>
            <a:r>
              <a:rPr lang="pl-PL" altLang="zh-CN" sz="2800" dirty="0" smtClean="0"/>
              <a:t>a[bcd]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e[fgh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 </a:t>
            </a:r>
            <a:r>
              <a:rPr lang="pl-PL" altLang="zh-CN" sz="2800" dirty="0"/>
              <a:t>i[jklmn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o[pqrst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  <a:r>
              <a:rPr lang="pl-PL" altLang="zh-CN" sz="2800" dirty="0" smtClean="0"/>
              <a:t> </a:t>
            </a:r>
            <a:r>
              <a:rPr lang="pl-PL" altLang="zh-CN" sz="2800" dirty="0"/>
              <a:t>u[vwxyz</a:t>
            </a:r>
            <a:r>
              <a:rPr lang="pl-PL" altLang="zh-CN" sz="2800" dirty="0" smtClean="0"/>
              <a:t>]</a:t>
            </a:r>
            <a:r>
              <a:rPr lang="en-US" altLang="zh-CN" sz="2800" dirty="0" smtClean="0"/>
              <a:t>*</a:t>
            </a:r>
          </a:p>
          <a:p>
            <a:pPr marL="457200" indent="-457200">
              <a:buAutoNum type="arabicParenBoth"/>
            </a:pPr>
            <a:r>
              <a:rPr lang="pl-PL" altLang="zh-CN" sz="2800" dirty="0" smtClean="0"/>
              <a:t>a*b*c*d*…</a:t>
            </a:r>
            <a:r>
              <a:rPr lang="pl-PL" altLang="zh-CN" sz="2800" dirty="0"/>
              <a:t>z* </a:t>
            </a:r>
            <a:endParaRPr lang="en-US" altLang="zh-CN" sz="2800" dirty="0" smtClean="0"/>
          </a:p>
          <a:p>
            <a:pPr marL="457200" indent="-457200">
              <a:buAutoNum type="arabicParenBoth"/>
            </a:pPr>
            <a:r>
              <a:rPr lang="en-US" altLang="zh-CN" sz="2800" dirty="0"/>
              <a:t>[/*]([a-</a:t>
            </a:r>
            <a:r>
              <a:rPr lang="en-US" altLang="zh-CN" sz="2800" dirty="0" err="1"/>
              <a:t>zA</a:t>
            </a:r>
            <a:r>
              <a:rPr lang="en-US" altLang="zh-CN" sz="2800" dirty="0"/>
              <a:t>-Z]|(</a:t>
            </a:r>
            <a:r>
              <a:rPr lang="zh-CN" altLang="en-US" sz="2800" dirty="0"/>
              <a:t>＂*</a:t>
            </a:r>
            <a:r>
              <a:rPr lang="en-US" altLang="zh-CN" sz="2800" dirty="0"/>
              <a:t>/</a:t>
            </a:r>
            <a:r>
              <a:rPr lang="zh-CN" altLang="en-US" sz="2800" dirty="0"/>
              <a:t>＂</a:t>
            </a:r>
            <a:r>
              <a:rPr lang="en-US" altLang="zh-CN" sz="2800" dirty="0" smtClean="0"/>
              <a:t>))* </a:t>
            </a:r>
            <a:r>
              <a:rPr lang="en-US" altLang="zh-CN" sz="2800" dirty="0"/>
              <a:t>[*/]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0408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词法分析器的作用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词法单元的规约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词法单元的识别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从正则表达式到自动机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词法分析器生成工具的设计方法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2938"/>
            <a:ext cx="8229600" cy="985837"/>
          </a:xfrm>
        </p:spPr>
        <p:txBody>
          <a:bodyPr/>
          <a:lstStyle/>
          <a:p>
            <a:pPr eaLnBrk="1" hangingPunct="1"/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词法分析器的</a:t>
            </a:r>
            <a:r>
              <a:rPr lang="zh-CN" altLang="zh-CN" sz="4400" b="1" smtClean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</a:t>
            </a:r>
            <a:r>
              <a:rPr lang="zh-CN" altLang="zh-CN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构造策略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990725"/>
            <a:ext cx="8858250" cy="2951163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使用词法分析器生成器，从基于</a:t>
            </a:r>
            <a:r>
              <a:rPr lang="zh-CN" altLang="en-US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正规式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的说明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自动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产生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使用传统的程序设计语言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手工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编写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使用汇编语言</a:t>
            </a:r>
            <a:r>
              <a:rPr lang="zh-CN" altLang="en-US" sz="32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手工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编写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7836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词法单元的识别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词法分析器要求能够检查输入字符串，在前缀中找出和某个模式匹配的词素。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首先通过正则定义来描述各种词法单元的模式。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定义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ws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(blank | tab | newline)+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来消除空白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词法分析器识别到这个模式时，不返回词法单元，继续识别其它模式。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556792"/>
            <a:ext cx="681415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6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643438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2714620"/>
            <a:ext cx="5000628" cy="389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状态转换图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1497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词法分析器的重要组件之一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状态转换图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(transition diagram)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(state)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：表示在识别词素时可能出现的情况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状态看作是已处理部分的总结。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某些状态为接受状态或最终状态，表明已找到词素。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加上*的接受状态表示最后读入的符号不在词素中。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开始状态（初始状态）：用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start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边表示。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边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(edge)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：从一个状态指向另一个状态；边的标号是一个或多个符号。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当前符号为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，下一个输入符号为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，就沿着从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离开，标号为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的边到达下一个状态。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9600" cy="868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状态转换图</a:t>
            </a:r>
            <a:r>
              <a:rPr lang="en-US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Transition Diagrams</a:t>
            </a:r>
            <a:endParaRPr lang="zh-CN" altLang="en-US" sz="3600" b="1" i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643813" cy="27432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v"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用来</a:t>
            </a: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描述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识别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记号</a:t>
            </a:r>
            <a:endParaRPr lang="en-US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v"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包括: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状态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States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:用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圆圈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表示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动作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Actions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:用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箭头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(边)表示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初态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Start State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:模式的开始，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无源箭头的目标</a:t>
            </a:r>
          </a:p>
          <a:p>
            <a:pPr lvl="1" eaLnBrk="1" hangingPunct="1">
              <a:lnSpc>
                <a:spcPct val="85000"/>
              </a:lnSpc>
              <a:spcBef>
                <a:spcPct val="30000"/>
              </a:spcBef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终态</a:t>
            </a:r>
            <a:r>
              <a:rPr lang="en-US" sz="2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Final State</a:t>
            </a:r>
            <a:r>
              <a:rPr lang="en-US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(s)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:模式的结束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zh-CN" altLang="en-US" sz="2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双圈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762000" y="4267200"/>
            <a:ext cx="7413625" cy="1981200"/>
            <a:chOff x="0" y="0"/>
            <a:chExt cx="4793" cy="1344"/>
          </a:xfrm>
        </p:grpSpPr>
        <p:sp>
          <p:nvSpPr>
            <p:cNvPr id="3077" name="Oval 5"/>
            <p:cNvSpPr>
              <a:spLocks noChangeArrowheads="1"/>
            </p:cNvSpPr>
            <p:nvPr/>
          </p:nvSpPr>
          <p:spPr bwMode="auto">
            <a:xfrm>
              <a:off x="276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78" name="Oval 6"/>
            <p:cNvSpPr>
              <a:spLocks noChangeArrowheads="1"/>
            </p:cNvSpPr>
            <p:nvPr/>
          </p:nvSpPr>
          <p:spPr bwMode="auto">
            <a:xfrm>
              <a:off x="1518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2760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57" name="Line 8"/>
            <p:cNvSpPr>
              <a:spLocks noChangeShapeType="1"/>
            </p:cNvSpPr>
            <p:nvPr/>
          </p:nvSpPr>
          <p:spPr bwMode="auto">
            <a:xfrm>
              <a:off x="0" y="1046"/>
              <a:ext cx="2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58" name="AutoShape 9"/>
            <p:cNvCxnSpPr>
              <a:cxnSpLocks noChangeShapeType="1"/>
              <a:stCxn id="3077" idx="1"/>
              <a:endCxn id="3077" idx="7"/>
            </p:cNvCxnSpPr>
            <p:nvPr/>
          </p:nvCxnSpPr>
          <p:spPr bwMode="auto">
            <a:xfrm rot="5400000" flipV="1">
              <a:off x="557" y="616"/>
              <a:ext cx="1" cy="413"/>
            </a:xfrm>
            <a:prstGeom prst="curvedConnector3">
              <a:avLst>
                <a:gd name="adj1" fmla="val -6860003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9" name="AutoShape 10"/>
            <p:cNvCxnSpPr>
              <a:cxnSpLocks noChangeShapeType="1"/>
              <a:stCxn id="3077" idx="6"/>
              <a:endCxn id="3078" idx="2"/>
            </p:cNvCxnSpPr>
            <p:nvPr/>
          </p:nvCxnSpPr>
          <p:spPr bwMode="auto">
            <a:xfrm>
              <a:off x="873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0" name="AutoShape 11"/>
            <p:cNvCxnSpPr>
              <a:cxnSpLocks noChangeShapeType="1"/>
              <a:stCxn id="3078" idx="6"/>
              <a:endCxn id="3079" idx="2"/>
            </p:cNvCxnSpPr>
            <p:nvPr/>
          </p:nvCxnSpPr>
          <p:spPr bwMode="auto">
            <a:xfrm>
              <a:off x="2115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1" name="AutoShape 12"/>
            <p:cNvCxnSpPr>
              <a:cxnSpLocks noChangeShapeType="1"/>
              <a:stCxn id="3079" idx="6"/>
              <a:endCxn id="3086" idx="2"/>
            </p:cNvCxnSpPr>
            <p:nvPr/>
          </p:nvCxnSpPr>
          <p:spPr bwMode="auto">
            <a:xfrm>
              <a:off x="3357" y="1052"/>
              <a:ext cx="63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62" name="Group 13"/>
            <p:cNvGrpSpPr>
              <a:grpSpLocks/>
            </p:cNvGrpSpPr>
            <p:nvPr/>
          </p:nvGrpSpPr>
          <p:grpSpPr bwMode="auto">
            <a:xfrm>
              <a:off x="4003" y="759"/>
              <a:ext cx="585" cy="585"/>
              <a:chOff x="0" y="0"/>
              <a:chExt cx="585" cy="585"/>
            </a:xfrm>
          </p:grpSpPr>
          <p:sp>
            <p:nvSpPr>
              <p:cNvPr id="3086" name="Oval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" cy="5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3200" b="1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2069" name="AutoShape 15"/>
              <p:cNvCxnSpPr>
                <a:cxnSpLocks noChangeShapeType="1"/>
                <a:stCxn id="3086" idx="1"/>
                <a:endCxn id="3086" idx="7"/>
              </p:cNvCxnSpPr>
              <p:nvPr/>
            </p:nvCxnSpPr>
            <p:spPr bwMode="auto">
              <a:xfrm rot="5400000" flipV="1">
                <a:off x="281" y="-143"/>
                <a:ext cx="1" cy="413"/>
              </a:xfrm>
              <a:prstGeom prst="curvedConnector3">
                <a:avLst>
                  <a:gd name="adj1" fmla="val -67800032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88" name="Oval 16"/>
              <p:cNvSpPr>
                <a:spLocks noChangeArrowheads="1"/>
              </p:cNvSpPr>
              <p:nvPr/>
            </p:nvSpPr>
            <p:spPr bwMode="auto">
              <a:xfrm>
                <a:off x="52" y="52"/>
                <a:ext cx="476" cy="4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>
              <a:off x="641" y="0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090" name="Text Box 18"/>
            <p:cNvSpPr txBox="1">
              <a:spLocks noChangeArrowheads="1"/>
            </p:cNvSpPr>
            <p:nvPr/>
          </p:nvSpPr>
          <p:spPr bwMode="auto">
            <a:xfrm>
              <a:off x="1077" y="73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91" name="Text Box 19"/>
            <p:cNvSpPr txBox="1">
              <a:spLocks noChangeArrowheads="1"/>
            </p:cNvSpPr>
            <p:nvPr/>
          </p:nvSpPr>
          <p:spPr bwMode="auto">
            <a:xfrm>
              <a:off x="3553" y="727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92" name="Text Box 20"/>
            <p:cNvSpPr txBox="1">
              <a:spLocks noChangeArrowheads="1"/>
            </p:cNvSpPr>
            <p:nvPr/>
          </p:nvSpPr>
          <p:spPr bwMode="auto">
            <a:xfrm>
              <a:off x="2226" y="72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>
              <a:off x="4387" y="0"/>
              <a:ext cx="40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rPr>
                <a:t>0,1</a:t>
              </a:r>
            </a:p>
          </p:txBody>
        </p:sp>
      </p:grpSp>
      <p:sp>
        <p:nvSpPr>
          <p:cNvPr id="2053" name="Text Box 22"/>
          <p:cNvSpPr txBox="1">
            <a:spLocks noChangeArrowheads="1"/>
          </p:cNvSpPr>
          <p:nvPr/>
        </p:nvSpPr>
        <p:spPr bwMode="auto">
          <a:xfrm>
            <a:off x="6305550" y="1485900"/>
            <a:ext cx="2443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smtClean="0">
                <a:solidFill>
                  <a:srgbClr val="0000FF"/>
                </a:solidFill>
              </a:rPr>
              <a:t>还可以用什么描述记号？</a:t>
            </a:r>
          </a:p>
        </p:txBody>
      </p:sp>
    </p:spTree>
    <p:extLst>
      <p:ext uri="{BB962C8B-B14F-4D97-AF65-F5344CB8AC3E}">
        <p14:creationId xmlns:p14="http://schemas.microsoft.com/office/powerpoint/2010/main" val="116664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642938"/>
            <a:ext cx="1306512" cy="27860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状态转换图例</a:t>
            </a:r>
            <a:endParaRPr lang="zh-CN" altLang="en-US" b="1" i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762000" y="4267200"/>
            <a:ext cx="7413625" cy="1981200"/>
            <a:chOff x="0" y="0"/>
            <a:chExt cx="4793" cy="1344"/>
          </a:xfrm>
        </p:grpSpPr>
        <p:sp>
          <p:nvSpPr>
            <p:cNvPr id="4100" name="Oval 4"/>
            <p:cNvSpPr>
              <a:spLocks noChangeArrowheads="1"/>
            </p:cNvSpPr>
            <p:nvPr/>
          </p:nvSpPr>
          <p:spPr bwMode="auto">
            <a:xfrm>
              <a:off x="276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1518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102" name="Oval 6"/>
            <p:cNvSpPr>
              <a:spLocks noChangeArrowheads="1"/>
            </p:cNvSpPr>
            <p:nvPr/>
          </p:nvSpPr>
          <p:spPr bwMode="auto">
            <a:xfrm>
              <a:off x="2760" y="759"/>
              <a:ext cx="585" cy="58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05" name="Line 7"/>
            <p:cNvSpPr>
              <a:spLocks noChangeShapeType="1"/>
            </p:cNvSpPr>
            <p:nvPr/>
          </p:nvSpPr>
          <p:spPr bwMode="auto">
            <a:xfrm>
              <a:off x="0" y="1046"/>
              <a:ext cx="2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106" name="AutoShape 8"/>
            <p:cNvCxnSpPr>
              <a:cxnSpLocks noChangeShapeType="1"/>
              <a:stCxn id="4100" idx="1"/>
              <a:endCxn id="4100" idx="7"/>
            </p:cNvCxnSpPr>
            <p:nvPr/>
          </p:nvCxnSpPr>
          <p:spPr bwMode="auto">
            <a:xfrm rot="5400000" flipV="1">
              <a:off x="557" y="616"/>
              <a:ext cx="1" cy="413"/>
            </a:xfrm>
            <a:prstGeom prst="curvedConnector3">
              <a:avLst>
                <a:gd name="adj1" fmla="val -6860003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7" name="AutoShape 9"/>
            <p:cNvCxnSpPr>
              <a:cxnSpLocks noChangeShapeType="1"/>
              <a:stCxn id="4100" idx="6"/>
              <a:endCxn id="4101" idx="2"/>
            </p:cNvCxnSpPr>
            <p:nvPr/>
          </p:nvCxnSpPr>
          <p:spPr bwMode="auto">
            <a:xfrm>
              <a:off x="873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8" name="AutoShape 10"/>
            <p:cNvCxnSpPr>
              <a:cxnSpLocks noChangeShapeType="1"/>
              <a:stCxn id="4101" idx="6"/>
              <a:endCxn id="4102" idx="2"/>
            </p:cNvCxnSpPr>
            <p:nvPr/>
          </p:nvCxnSpPr>
          <p:spPr bwMode="auto">
            <a:xfrm>
              <a:off x="2115" y="1052"/>
              <a:ext cx="633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9" name="AutoShape 11"/>
            <p:cNvCxnSpPr>
              <a:cxnSpLocks noChangeShapeType="1"/>
              <a:stCxn id="4102" idx="6"/>
              <a:endCxn id="4109" idx="2"/>
            </p:cNvCxnSpPr>
            <p:nvPr/>
          </p:nvCxnSpPr>
          <p:spPr bwMode="auto">
            <a:xfrm>
              <a:off x="3357" y="1052"/>
              <a:ext cx="63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110" name="Group 12"/>
            <p:cNvGrpSpPr>
              <a:grpSpLocks/>
            </p:cNvGrpSpPr>
            <p:nvPr/>
          </p:nvGrpSpPr>
          <p:grpSpPr bwMode="auto">
            <a:xfrm>
              <a:off x="4003" y="759"/>
              <a:ext cx="585" cy="585"/>
              <a:chOff x="0" y="0"/>
              <a:chExt cx="585" cy="585"/>
            </a:xfrm>
          </p:grpSpPr>
          <p:sp>
            <p:nvSpPr>
              <p:cNvPr id="4109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" cy="5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3200" b="1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3117" name="AutoShape 14"/>
              <p:cNvCxnSpPr>
                <a:cxnSpLocks noChangeShapeType="1"/>
                <a:stCxn id="4109" idx="1"/>
                <a:endCxn id="4109" idx="7"/>
              </p:cNvCxnSpPr>
              <p:nvPr/>
            </p:nvCxnSpPr>
            <p:spPr bwMode="auto">
              <a:xfrm rot="5400000" flipV="1">
                <a:off x="281" y="-143"/>
                <a:ext cx="1" cy="413"/>
              </a:xfrm>
              <a:prstGeom prst="curvedConnector3">
                <a:avLst>
                  <a:gd name="adj1" fmla="val -67800032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11" name="Oval 15"/>
              <p:cNvSpPr>
                <a:spLocks noChangeArrowheads="1"/>
              </p:cNvSpPr>
              <p:nvPr/>
            </p:nvSpPr>
            <p:spPr bwMode="auto">
              <a:xfrm>
                <a:off x="52" y="52"/>
                <a:ext cx="476" cy="4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641" y="0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113" name="Text Box 17"/>
            <p:cNvSpPr txBox="1">
              <a:spLocks noChangeArrowheads="1"/>
            </p:cNvSpPr>
            <p:nvPr/>
          </p:nvSpPr>
          <p:spPr bwMode="auto">
            <a:xfrm>
              <a:off x="1077" y="73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3553" y="727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2226" y="722"/>
              <a:ext cx="234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116" name="Text Box 20"/>
            <p:cNvSpPr txBox="1">
              <a:spLocks noChangeArrowheads="1"/>
            </p:cNvSpPr>
            <p:nvPr/>
          </p:nvSpPr>
          <p:spPr bwMode="auto">
            <a:xfrm>
              <a:off x="4387" y="0"/>
              <a:ext cx="40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anose="02010600030101010101" pitchFamily="2" charset="-122"/>
                </a:rPr>
                <a:t>0,1</a:t>
              </a:r>
            </a:p>
          </p:txBody>
        </p:sp>
      </p:grpSp>
      <p:graphicFrame>
        <p:nvGraphicFramePr>
          <p:cNvPr id="4117" name="Group 21"/>
          <p:cNvGraphicFramePr>
            <a:graphicFrameLocks noGrp="1"/>
          </p:cNvGraphicFramePr>
          <p:nvPr>
            <p:ph type="tbl" idx="1"/>
          </p:nvPr>
        </p:nvGraphicFramePr>
        <p:xfrm>
          <a:off x="2268538" y="620713"/>
          <a:ext cx="4700587" cy="4105276"/>
        </p:xfrm>
        <a:graphic>
          <a:graphicData uri="http://schemas.openxmlformats.org/drawingml/2006/table">
            <a:tbl>
              <a:tblPr/>
              <a:tblGrid>
                <a:gridCol w="2349500"/>
                <a:gridCol w="2351087"/>
              </a:tblGrid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State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input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00101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852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状态转换图的例子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357298"/>
            <a:ext cx="6734194" cy="514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保留字和标识符的识别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193" y="1268760"/>
            <a:ext cx="8229600" cy="396044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在很多时候，保留字也符合标识符的模式，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识别标识符的状态转换图也会识别保留字。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marL="457200" lvl="1" indent="0">
              <a:buNone/>
            </a:pPr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pPr marL="457200" lvl="1" indent="0">
              <a:buNone/>
            </a:pP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解决方法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在符号表中预先填写保留字，并指明它们不是普通标识符。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为关键字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保留字建立独立的、高优先级的状态转换图。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143512"/>
            <a:ext cx="8306649" cy="148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C:\Documents and Settings\He\My Documents\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5345"/>
            <a:ext cx="6768752" cy="11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其它的状态转换图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10" y="1168065"/>
            <a:ext cx="891198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4300133"/>
            <a:ext cx="4838698" cy="243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39752" y="4038523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 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(.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)?(E(+|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digit</a:t>
            </a:r>
            <a:r>
              <a:rPr lang="en-US" sz="2800" b="1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+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词法分析器的体系结构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从转换图构造词法分析器的方法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变量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state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记录当前状态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switch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根据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state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的值转到相应的代码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每个状态对应于一段代码。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这段代码根据读入的符号，确定下一个状态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如果找不到相应的边，则调用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fail()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进行错误恢复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进入某个接受状态时，返回相应的词法单元。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注意状态有*标记时，需要回退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forward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指针。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实际是模拟转换图的运行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词法单元、模式、词素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&lt;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词法单元名、属性值（可选）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&gt;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单元名是表示词法单位种类的抽象符号；语法分析器通过单元名即可确定词法单元序列的结构。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属性值通常用于语义分析之后的阶段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描述了一类词法单元的词素可能具有的形式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词素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源程序中的字符序列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它和某个词法单元的模式匹配，被词法分析器识别为该词法单元的实例。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71480"/>
            <a:ext cx="8072494" cy="611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64" y="142852"/>
            <a:ext cx="5929354" cy="1000132"/>
          </a:xfrm>
        </p:spPr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Relop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对应的代码概要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处理多个模式的方法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词法分析器需要匹配多个模式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解决方法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按照优先级，顺序地尝试各个状态转换图。如果引发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fail()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，回退并尝试下一个状态图。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更好的方法：“并行地”运行各个状态转换图。通过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greedy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策略，识别最长的和某个模式匹配的输入前缀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实际使用的方法：预先把各个状态转换图合成一个状态转换图，然后运行这个状态转换图。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给出识别正则式所描述语言的状态转换图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871" y="1628800"/>
            <a:ext cx="82296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  <a:r>
              <a:rPr lang="zh-CN" altLang="en-US" sz="32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＋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)*a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ba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*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v"/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)*a(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)(</a:t>
            </a:r>
            <a:r>
              <a:rPr lang="en-US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a|b</a:t>
            </a:r>
            <a:r>
              <a:rPr 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75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内容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词法分析器的作用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词法单元的规约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词法单元的识别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词法分析器生成工具</a:t>
            </a:r>
            <a:r>
              <a:rPr lang="en-US" altLang="zh-CN" dirty="0" err="1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Lex</a:t>
            </a:r>
            <a:endParaRPr lang="en-US" altLang="zh-CN" dirty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有穷自动机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从正则表达式到自动机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词法分析器生成工具的设计方法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词法分析工具</a:t>
            </a:r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/Flex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/Flex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是一个有用的词法分析器生成工具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通常和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Yacc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一起使用，生成编译器的前端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786058"/>
            <a:ext cx="6429375" cy="394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源程序的结构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5400684" cy="4768865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声明部分包含：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明示常量：表示常数的标识符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正则定义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转换规则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模式 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{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}</a:t>
            </a:r>
          </a:p>
          <a:p>
            <a:pPr lvl="2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模式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: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正则表达式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2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</a:rPr>
              <a:t>: 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识别到相应模式时采取的处理方式。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辅助函数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动作中使用的函数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3636" y="1428736"/>
            <a:ext cx="26432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声明部分</a:t>
            </a:r>
            <a:endParaRPr lang="en-US" altLang="zh-CN" sz="2800" dirty="0" smtClean="0"/>
          </a:p>
          <a:p>
            <a:r>
              <a:rPr lang="en-US" altLang="zh-CN" sz="2800" dirty="0" smtClean="0"/>
              <a:t>%%</a:t>
            </a:r>
          </a:p>
          <a:p>
            <a:r>
              <a:rPr lang="zh-CN" altLang="en-US" sz="2800" dirty="0" smtClean="0"/>
              <a:t>转换规则</a:t>
            </a:r>
            <a:endParaRPr lang="en-US" altLang="zh-CN" sz="2800" dirty="0" smtClean="0"/>
          </a:p>
          <a:p>
            <a:r>
              <a:rPr lang="en-US" altLang="zh-CN" sz="2800" dirty="0" smtClean="0"/>
              <a:t>%%</a:t>
            </a:r>
          </a:p>
          <a:p>
            <a:r>
              <a:rPr lang="zh-CN" altLang="en-US" sz="2800" dirty="0" smtClean="0"/>
              <a:t>辅助函数</a:t>
            </a:r>
            <a:endParaRPr lang="en-US" altLang="zh-CN" sz="2800" dirty="0" smtClean="0"/>
          </a:p>
          <a:p>
            <a:pPr algn="ctr"/>
            <a:endParaRPr lang="en-US" altLang="zh-CN" sz="2800" dirty="0" smtClean="0">
              <a:latin typeface="隶书" pitchFamily="49" charset="-122"/>
              <a:ea typeface="隶书" pitchFamily="49" charset="-122"/>
            </a:endParaRPr>
          </a:p>
          <a:p>
            <a:pPr algn="ctr"/>
            <a:r>
              <a:rPr lang="en-US" altLang="zh-CN" sz="2800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程序的形式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词法分析器的工作方式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生成的词法分析器作为一个函数被调用；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在每次调用过程中，不断读入余下的输入符号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发现最长的、与某个模式匹配的输入前缀时，调用相应的动作；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该动作进行相关处理，并把控制返回；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如果不返回，则词法分析器继续寻找其它词素。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6143644"/>
            <a:ext cx="8229600" cy="482585"/>
          </a:xfrm>
        </p:spPr>
        <p:txBody>
          <a:bodyPr>
            <a:normAutofit fontScale="92500" lnSpcReduction="20000"/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214422"/>
            <a:ext cx="5876940" cy="405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1 4"/>
          <p:cNvSpPr/>
          <p:nvPr/>
        </p:nvSpPr>
        <p:spPr>
          <a:xfrm>
            <a:off x="5572132" y="1285860"/>
            <a:ext cx="3357586" cy="2000264"/>
          </a:xfrm>
          <a:prstGeom prst="borderCallout1">
            <a:avLst>
              <a:gd name="adj1" fmla="val 18750"/>
              <a:gd name="adj2" fmla="val -8333"/>
              <a:gd name="adj3" fmla="val 39594"/>
              <a:gd name="adj4" fmla="val -57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43570" y="1428736"/>
            <a:ext cx="32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%{</a:t>
            </a:r>
            <a:r>
              <a:rPr lang="zh-CN" altLang="en-US" smtClean="0"/>
              <a:t>和</a:t>
            </a:r>
            <a:r>
              <a:rPr lang="en-US" altLang="zh-CN" smtClean="0"/>
              <a:t>}%</a:t>
            </a:r>
            <a:r>
              <a:rPr lang="zh-CN" altLang="en-US" smtClean="0"/>
              <a:t>之间的内容一般被直接拷贝到</a:t>
            </a:r>
            <a:r>
              <a:rPr lang="en-US" altLang="zh-CN" smtClean="0"/>
              <a:t>lex.yy.c</a:t>
            </a:r>
            <a:r>
              <a:rPr lang="zh-CN" altLang="en-US" smtClean="0"/>
              <a:t>中；</a:t>
            </a:r>
            <a:endParaRPr lang="en-US" altLang="zh-CN" smtClean="0"/>
          </a:p>
          <a:p>
            <a:r>
              <a:rPr lang="zh-CN" altLang="en-US" smtClean="0"/>
              <a:t>这里的内容就是一段注释；</a:t>
            </a:r>
            <a:endParaRPr lang="en-US" altLang="zh-CN" smtClean="0"/>
          </a:p>
          <a:p>
            <a:r>
              <a:rPr lang="en-US" altLang="zh-CN" smtClean="0"/>
              <a:t>LT</a:t>
            </a:r>
            <a:r>
              <a:rPr lang="zh-CN" altLang="en-US" smtClean="0"/>
              <a:t>，</a:t>
            </a:r>
            <a:r>
              <a:rPr lang="en-US" altLang="zh-CN" smtClean="0"/>
              <a:t>LE</a:t>
            </a:r>
            <a:r>
              <a:rPr lang="zh-CN" altLang="en-US" smtClean="0"/>
              <a:t>等的值在</a:t>
            </a:r>
            <a:r>
              <a:rPr lang="en-US" altLang="zh-CN" smtClean="0"/>
              <a:t>yacc</a:t>
            </a:r>
            <a:r>
              <a:rPr lang="zh-CN" altLang="en-US" smtClean="0"/>
              <a:t>源程序中定义</a:t>
            </a:r>
            <a:endParaRPr lang="en-US" altLang="zh-CN" smtClean="0"/>
          </a:p>
        </p:txBody>
      </p:sp>
      <p:sp>
        <p:nvSpPr>
          <p:cNvPr id="7" name="线形标注 1 6"/>
          <p:cNvSpPr/>
          <p:nvPr/>
        </p:nvSpPr>
        <p:spPr>
          <a:xfrm>
            <a:off x="6072198" y="3857628"/>
            <a:ext cx="2357454" cy="642942"/>
          </a:xfrm>
          <a:prstGeom prst="borderCallout1">
            <a:avLst>
              <a:gd name="adj1" fmla="val 18750"/>
              <a:gd name="adj2" fmla="val -8333"/>
              <a:gd name="adj3" fmla="val -57449"/>
              <a:gd name="adj4" fmla="val -124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43636" y="4000504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正则定义</a:t>
            </a:r>
            <a:endParaRPr lang="en-US" altLang="zh-CN" smtClean="0"/>
          </a:p>
        </p:txBody>
      </p:sp>
      <p:sp>
        <p:nvSpPr>
          <p:cNvPr id="9" name="线形标注 1 8"/>
          <p:cNvSpPr/>
          <p:nvPr/>
        </p:nvSpPr>
        <p:spPr>
          <a:xfrm>
            <a:off x="4000496" y="5572140"/>
            <a:ext cx="2357454" cy="642942"/>
          </a:xfrm>
          <a:prstGeom prst="borderCallout1">
            <a:avLst>
              <a:gd name="adj1" fmla="val 18750"/>
              <a:gd name="adj2" fmla="val -8333"/>
              <a:gd name="adj3" fmla="val -93871"/>
              <a:gd name="adj4" fmla="val -126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4810" y="5500702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分隔声明部分和转换规则部分。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500702"/>
            <a:ext cx="8229600" cy="62546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71612"/>
            <a:ext cx="8658225" cy="45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1 4"/>
          <p:cNvSpPr/>
          <p:nvPr/>
        </p:nvSpPr>
        <p:spPr>
          <a:xfrm>
            <a:off x="6215074" y="1428736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82637"/>
              <a:gd name="adj4" fmla="val -62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86512" y="1571612"/>
            <a:ext cx="2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没有返回，表示继续识别其它词法单元</a:t>
            </a:r>
            <a:endParaRPr lang="en-US" altLang="zh-CN" smtClean="0"/>
          </a:p>
        </p:txBody>
      </p:sp>
      <p:sp>
        <p:nvSpPr>
          <p:cNvPr id="7" name="线形标注 1 6"/>
          <p:cNvSpPr/>
          <p:nvPr/>
        </p:nvSpPr>
        <p:spPr>
          <a:xfrm>
            <a:off x="6572264" y="4214818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-80149"/>
              <a:gd name="adj4" fmla="val -51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43702" y="4357694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把识别到的标识符加入标识符表</a:t>
            </a:r>
            <a:endParaRPr lang="en-US" altLang="zh-CN" dirty="0" smtClean="0"/>
          </a:p>
        </p:txBody>
      </p:sp>
      <p:sp>
        <p:nvSpPr>
          <p:cNvPr id="9" name="线形标注 1 8"/>
          <p:cNvSpPr/>
          <p:nvPr/>
        </p:nvSpPr>
        <p:spPr>
          <a:xfrm>
            <a:off x="6357950" y="5572140"/>
            <a:ext cx="2357454" cy="1000132"/>
          </a:xfrm>
          <a:prstGeom prst="borderCallout1">
            <a:avLst>
              <a:gd name="adj1" fmla="val 18750"/>
              <a:gd name="adj2" fmla="val -8333"/>
              <a:gd name="adj3" fmla="val -188302"/>
              <a:gd name="adj4" fmla="val -52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29388" y="5715016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识别到数字常量，加入常量表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程序的例子（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5572140"/>
            <a:ext cx="8229600" cy="112552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处理源程序时，辅助函数被直接拷贝到</a:t>
            </a:r>
            <a:r>
              <a:rPr lang="en-US" altLang="zh-CN" dirty="0" err="1" smtClean="0">
                <a:latin typeface="隶书" pitchFamily="49" charset="-122"/>
                <a:ea typeface="隶书" pitchFamily="49" charset="-122"/>
              </a:rPr>
              <a:t>lex.yy.c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中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辅助函数可在规则中直接调用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4422"/>
            <a:ext cx="89916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词法单元、模式、词素（例子）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285860"/>
            <a:ext cx="8229600" cy="13573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printf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(“Total = % d\n”, score)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printf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 score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和标识符（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）的模式匹配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“Total = % d\n”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literal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的模式匹配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714620"/>
            <a:ext cx="8764054" cy="372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新魏" pitchFamily="2" charset="-122"/>
                <a:ea typeface="华文新魏" pitchFamily="2" charset="-122"/>
              </a:rPr>
              <a:t>Lex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中的冲突解决方法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冲突：多个输入前缀与某个模式相匹配，或者一个前缀和多个模式匹配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Lex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解决冲突的方法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多个前缀可能匹配时，选择最长的前缀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保证词法分析器把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&lt;=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当作一个词法单元识别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某个前缀和多个模式匹配时，选择列在前面的模式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如果保留字的规则在标识符的规则之前，词法分析器将识别出保留字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scanner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对输入串</a:t>
            </a:r>
            <a:r>
              <a:rPr lang="en-US" altLang="zh-CN" sz="28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ababcbacaabaababaa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的输出：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800" b="1" baseline="30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b*a   	{printf(“1%s\n”, yytext);}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800" b="1" baseline="30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{printf(“2%s\n”,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		{printf(“3%s\n”,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(a|b)*c	{printf(“4%s\n”, yytext );}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endParaRPr 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优先原则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：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（1）匹配最长串的规则优先</a:t>
            </a:r>
          </a:p>
          <a:p>
            <a:pPr eaLnBrk="1" hangingPunct="1">
              <a:lnSpc>
                <a:spcPct val="85000"/>
              </a:lnSpc>
              <a:spcBef>
                <a:spcPct val="40000"/>
              </a:spcBef>
              <a:defRPr/>
            </a:pPr>
            <a:r>
              <a:rPr lang="zh-CN" altLang="en-US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（2）长度相同时，在前的规则优先</a:t>
            </a:r>
          </a:p>
        </p:txBody>
      </p:sp>
    </p:spTree>
    <p:extLst>
      <p:ext uri="{BB962C8B-B14F-4D97-AF65-F5344CB8AC3E}">
        <p14:creationId xmlns:p14="http://schemas.microsoft.com/office/powerpoint/2010/main" val="130185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686800" cy="652463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scanner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对输入串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ababcbacaabaababaa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的输出：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Step1: 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2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 		aba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a|b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)*c 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ababc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Step2: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4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bac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Step3: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输出1 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aaba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	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aaba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	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 4:	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2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</a:t>
            </a:r>
            <a:r>
              <a:rPr lang="en-US" sz="2400" b="1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*a 		aba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(ab)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+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c?	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abab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Step 5: 	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输出 1 </a:t>
            </a:r>
            <a:r>
              <a:rPr lang="en-US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aa</a:t>
            </a:r>
            <a:endParaRPr lang="zh-CN" alt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495800" y="1981200"/>
            <a:ext cx="4267200" cy="15208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a</a:t>
            </a:r>
            <a:r>
              <a:rPr lang="en-US" sz="20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+</a:t>
            </a: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b*a     {printf(“1%s\n”,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(ab)</a:t>
            </a:r>
            <a:r>
              <a:rPr lang="en-US" sz="20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+</a:t>
            </a: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c?   {printf(“2%s\n”,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aa	  {printf(“3%s\n”, yytext}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</a:rPr>
              <a:t>(a|b)*c    {printf(“4%s\n”, yytext}</a:t>
            </a:r>
          </a:p>
        </p:txBody>
      </p:sp>
    </p:spTree>
    <p:extLst>
      <p:ext uri="{BB962C8B-B14F-4D97-AF65-F5344CB8AC3E}">
        <p14:creationId xmlns:p14="http://schemas.microsoft.com/office/powerpoint/2010/main" val="1568620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601788"/>
            <a:ext cx="8856663" cy="6048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smtClean="0">
                <a:latin typeface="Times New Roman" pitchFamily="18" charset="0"/>
                <a:ea typeface="宋体" pitchFamily="2" charset="-122"/>
              </a:rPr>
              <a:t>输入abbbaacc，以下哪些模式组可以识别出ab/bb/a/acc?多选</a:t>
            </a:r>
            <a:endParaRPr lang="zh-CN" altLang="en-US" sz="24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7350" y="2236788"/>
            <a:ext cx="944563" cy="1584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(A)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908175" y="2205038"/>
            <a:ext cx="946150" cy="15859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(B)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ab*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492500" y="2205038"/>
            <a:ext cx="1150938" cy="1219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(C)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a(b|c*)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35600" y="2205038"/>
            <a:ext cx="946150" cy="19510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(D) 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c*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b</a:t>
            </a:r>
            <a:r>
              <a:rPr lang="zh-CN" altLang="en-US" b="1" baseline="30000">
                <a:latin typeface="Times New Roman" panose="02020603050405020304" pitchFamily="18" charset="0"/>
              </a:rPr>
              <a:t>+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ab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ac*</a:t>
            </a:r>
          </a:p>
        </p:txBody>
      </p:sp>
    </p:spTree>
    <p:extLst>
      <p:ext uri="{BB962C8B-B14F-4D97-AF65-F5344CB8AC3E}">
        <p14:creationId xmlns:p14="http://schemas.microsoft.com/office/powerpoint/2010/main" val="3027941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620713"/>
            <a:ext cx="8229600" cy="774700"/>
          </a:xfrm>
        </p:spPr>
        <p:txBody>
          <a:bodyPr/>
          <a:lstStyle/>
          <a:p>
            <a:pPr eaLnBrk="1" hangingPunct="1"/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zh-CN" altLang="en-US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85900"/>
            <a:ext cx="8362950" cy="48244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1、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P78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练习3.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   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2、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P86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练习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3.4.2(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不要求写正规式）</a:t>
            </a:r>
            <a:endParaRPr lang="en-US" altLang="zh-CN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8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）、（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9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3、请给出模式组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a(</a:t>
            </a:r>
            <a:r>
              <a:rPr lang="en-US" altLang="zh-CN" sz="2400" b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a|b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)*</a:t>
            </a:r>
            <a:r>
              <a:rPr lang="en-US" altLang="zh-CN" sz="2400" b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aa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b+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baa</a:t>
            </a:r>
            <a:endParaRPr lang="zh-CN" altLang="en-US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endParaRPr lang="zh-CN" altLang="en-US" sz="2400" b="1" baseline="300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对输入串aba</a:t>
            </a:r>
            <a:r>
              <a:rPr lang="en-US" altLang="zh-CN" sz="2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abbaaabbbaaaabbbb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的识别结果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US" altLang="zh-CN" sz="1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8689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有穷自动机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572560" cy="528641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本质上和状态转换图相同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区别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有穷自动机只回答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Yes/No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区分为两类：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不确定的有穷自动机（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Nondeterministic Finite 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Automata,NFA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）：边上的标号没有限制，一个符号可出现在离开同一个状态的多条边上，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可以做标号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确定的有穷自动机（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Deterministic Finite Automata, 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）对于每个状态以及每个符号，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有且只有一条边（某些地方是说：最多只有一条边）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两种自动机都识别正则语言，即对于每个可以用正则表达式描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述的语言，就可以用某个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或者</a:t>
            </a:r>
            <a:r>
              <a:rPr lang="en-US" altLang="zh-CN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来识别</a:t>
            </a:r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；反之亦然</a:t>
            </a:r>
            <a:endParaRPr lang="en-US" altLang="zh-CN" dirty="0" smtClean="0">
              <a:latin typeface="隶书" pitchFamily="49" charset="-122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不确定的有穷自动机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的定义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一个有穷的状态集合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一个输入符号集合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input alphabet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转换函数（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transition function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）对于每个状态和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Σ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U{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}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中的符号，给出相应的后继状态集合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中的某个状态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被指定为开始状态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初始状态（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有些定义中可以有多个开始状态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的一个子集被指定为接受状态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17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S={0,1,2,3}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接受状态集合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{3}</a:t>
            </a: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转换函数：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(0,a)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  <a:sym typeface="Wingdings" pitchFamily="2" charset="2"/>
              </a:rPr>
              <a:t>{0,1}     (0,b){0}      (1,b)2    (2,b)3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4286256"/>
            <a:ext cx="6500858" cy="225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57488" y="6215082"/>
            <a:ext cx="464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相应的图形表示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转换表（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transition table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）表示法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用二维表表示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的转换函数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每行对应于一个状态，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每列对应于一个输入符号或者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每个条目表示对应的后继状态集合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3643314"/>
            <a:ext cx="42672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00430" y="600076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转换表表示法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输入字符串的接受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09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接受输入字符串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，当且仅当对应的转换图中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存在一条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从开始状态到某个接受状态的路径，该路径中各条边上的标号按顺序组成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（不含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ε 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标号）。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前面的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，因为：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接受的语言：从开始状态到达接受状态的所有路径的标号串的集合。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即：该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接受的所有符号串的集合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4286256"/>
            <a:ext cx="7600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词法单元、模式、词素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6872"/>
            <a:ext cx="82296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3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和相应语言的例子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5715016"/>
            <a:ext cx="8229600" cy="91121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相应的语言：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aa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*|bb*)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142984"/>
            <a:ext cx="5000660" cy="417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确定有穷自动机（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被称为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，如果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没有标号为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对于每个状态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和每个输入符号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，有且仅有一条标号为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的离开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可以高效判断一个串能否被一个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接受。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每个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都有一个等价的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060848"/>
            <a:ext cx="822960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的模拟运行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42" y="1643050"/>
            <a:ext cx="3471858" cy="448311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假设输入符号就是字符；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Nextchar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读入下一个字符（符号）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move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给出了离开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的边的目标状态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214554"/>
            <a:ext cx="45434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的例子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929198"/>
            <a:ext cx="8229600" cy="1196965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假设输入为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ababb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，那么进入的状态序列为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algn="ctr">
              <a:buNone/>
            </a:pP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0,1,2,1,2,3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285860"/>
            <a:ext cx="67246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9442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3.6.3</a:t>
            </a:r>
            <a:br>
              <a:rPr lang="en-US" altLang="zh-CN" dirty="0" smtClean="0"/>
            </a:br>
            <a:r>
              <a:rPr lang="zh-CN" altLang="en-US" sz="3200" dirty="0" smtClean="0"/>
              <a:t>找出</a:t>
            </a:r>
            <a:r>
              <a:rPr lang="en-US" altLang="zh-CN" sz="3200" dirty="0" err="1" smtClean="0"/>
              <a:t>aabb</a:t>
            </a:r>
            <a:r>
              <a:rPr lang="zh-CN" altLang="en-US" sz="3200" dirty="0" smtClean="0"/>
              <a:t>的路径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给出转换表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2780928"/>
            <a:ext cx="645016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4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black"/>
                </a:solidFill>
              </a:rPr>
              <a:t>转换表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584" y="170080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-b-&gt; ((3))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(0) -a-&gt; (0) -b-&gt; (0) -b-&gt; (0)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(0) -a-&gt; (1) -b-&gt; (1) -b-&gt; 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(1) -b-&gt; (1) -b-&gt; 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-b-&gt; (2)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-b-&gt; (2) -ε-&gt; (0) -b-&gt; (0)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(0) -a-&gt; (1) -a-&gt; (2) -ε-&gt; (0) -b-&gt; (0) -b-&gt; (0)</a:t>
            </a:r>
            <a:endParaRPr lang="pt-BR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16899"/>
              </p:ext>
            </p:extLst>
          </p:nvPr>
        </p:nvGraphicFramePr>
        <p:xfrm>
          <a:off x="683568" y="4077072"/>
          <a:ext cx="7200800" cy="18288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10286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state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A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>
                          <a:effectLst/>
                        </a:rPr>
                        <a:t>ε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{0,1}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AC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{1,2}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{1}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A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AD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{2,3}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B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{0}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1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A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B0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C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15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从正则表达式到自动机的转换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正则表达式可以简洁、精确地描述词法单元的模式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模拟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的执行可以高效地进行模式匹配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将正则表达式转换为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的步骤：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正则表达式到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到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(1)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基本思想：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构造得到的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的每个状态和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的状态子集对应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读入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后到达的状态对应于从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开始状态出发沿着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,…,a</a:t>
            </a:r>
            <a:r>
              <a:rPr lang="en-US" altLang="zh-CN" baseline="-25000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可能到达的状态集合。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在算法中“并行地模拟”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在遇到一个给定输入串时可能执行的所有动作。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例子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4714884"/>
            <a:ext cx="8229600" cy="1982783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假设考虑上面的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能够接受串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babb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考虑从开始状态出发，沿着标号分别为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，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babb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能到达的可能状态的集合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7731263" cy="295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词法单元的属性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一个模式匹配多个词素时，必须通过属性来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传递附加的信息。属性值将被用于语义分析、代码生成等阶段。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不同的目的需要不同的属性。因此，属性值通常是一个结构化数据。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词法单元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id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的属性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词素、类型、第一次出现的位置、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9736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理论上，最坏情况下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的状态个数会是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状态个数的指数多个。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但是对于大部分应用，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和相应的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的状态数量大致相同。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62" y="1700808"/>
            <a:ext cx="8229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46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(3)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算法中使用到的基本操作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–closure(s)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开始，只通过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 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–closure(T)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中某个状态开始，只通过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move(</a:t>
            </a:r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T,a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：能够从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中某个状态出发，通过一个标号为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的转换到达的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NFA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状态集合。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He\My Documents\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86050"/>
            <a:ext cx="6553200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lang="zh-CN" altLang="en-US" sz="4400" b="1" smtClean="0">
                <a:latin typeface="宋体" panose="02010600030101010101" pitchFamily="2" charset="-122"/>
                <a:ea typeface="宋体" panose="02010600030101010101" pitchFamily="2" charset="-122"/>
              </a:rPr>
              <a:t>状态集上的操作</a:t>
            </a:r>
            <a:r>
              <a:rPr lang="zh-CN" altLang="en-US" sz="4000" b="1" smtClean="0">
                <a:latin typeface="宋体" panose="02010600030101010101" pitchFamily="2" charset="-122"/>
                <a:ea typeface="宋体" panose="02010600030101010101" pitchFamily="2" charset="-122"/>
              </a:rPr>
              <a:t>（例）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57200" y="1447800"/>
            <a:ext cx="64008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-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closure(1)={1,2,4}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-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closure({1,2,3})={1,2,3,4,6}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anose="02010600030101010101" pitchFamily="2" charset="-122"/>
                <a:sym typeface="Symbol" pitchFamily="18" charset="2"/>
              </a:rPr>
              <a:t>move({2,4},a)={3}</a:t>
            </a:r>
          </a:p>
        </p:txBody>
      </p:sp>
    </p:spTree>
    <p:extLst>
      <p:ext uri="{BB962C8B-B14F-4D97-AF65-F5344CB8AC3E}">
        <p14:creationId xmlns:p14="http://schemas.microsoft.com/office/powerpoint/2010/main" val="3420644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65" y="1700808"/>
            <a:ext cx="8229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0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(4)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72074"/>
            <a:ext cx="8229600" cy="15716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隶书" pitchFamily="49" charset="-122"/>
                <a:ea typeface="隶书" pitchFamily="49" charset="-122"/>
              </a:rPr>
              <a:t>这个算法实际上是一个搜索过程；</a:t>
            </a:r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pPr lvl="1"/>
            <a:r>
              <a:rPr lang="en-US" altLang="zh-CN" dirty="0" err="1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Dstates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中的一个状态未加标记表示还没有搜索过它的各个后继。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500174"/>
            <a:ext cx="77057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NFA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DFA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（子集构造法）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(5)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5858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计算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–closure(T)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的算法</a:t>
            </a:r>
            <a:endParaRPr lang="en-US" altLang="zh-CN" dirty="0" smtClean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实际上是一个图搜索过程（只考虑</a:t>
            </a:r>
            <a:r>
              <a:rPr lang="el-GR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ε</a:t>
            </a:r>
            <a:r>
              <a:rPr lang="en-US" altLang="zh-CN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-</a:t>
            </a:r>
            <a:r>
              <a:rPr lang="zh-CN" altLang="en-US" dirty="0" smtClean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标号边）。</a:t>
            </a:r>
            <a:endParaRPr lang="zh-CN" altLang="en-US" dirty="0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6058"/>
            <a:ext cx="9144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7747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-</a:t>
            </a:r>
            <a:r>
              <a:rPr 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closure(T)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Symbol" pitchFamily="18" charset="2"/>
              </a:rPr>
              <a:t>的计算(例）</a:t>
            </a:r>
            <a:endParaRPr lang="en-US" sz="4000" b="1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21163"/>
            <a:ext cx="8664575" cy="21050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ε-closure({0})={0,1,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2,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5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,6,7}</a:t>
            </a:r>
          </a:p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move(ε-closure({0}),a)=move({0,1,2,4,5,6,7},a)={3,6}</a:t>
            </a:r>
          </a:p>
          <a:p>
            <a:pPr eaLnBrk="1" hangingPunct="1">
              <a:lnSpc>
                <a:spcPct val="110000"/>
              </a:lnSpc>
              <a:spcBef>
                <a:spcPct val="35000"/>
              </a:spcBef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ε-closure(move(ε-closure({0}),a))= ε-closure({3,6})={3,6,7}</a:t>
            </a:r>
            <a:endParaRPr lang="zh-CN" altLang="en-US" dirty="0" smtClean="0"/>
          </a:p>
        </p:txBody>
      </p:sp>
      <p:pic>
        <p:nvPicPr>
          <p:cNvPr id="13316" name="Picture 4" descr="C:\Documents and Settings\Administrator\My Documents\q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1628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899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子集构造法的例子（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572008"/>
            <a:ext cx="8229600" cy="2214578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A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smtClean="0">
                <a:latin typeface="Times New Roman"/>
                <a:cs typeface="Times New Roman"/>
              </a:rPr>
              <a:t>=</a:t>
            </a:r>
            <a:r>
              <a:rPr lang="el-GR" altLang="zh-CN" dirty="0" smtClean="0">
                <a:latin typeface="Times New Roman"/>
                <a:cs typeface="Times New Roman"/>
              </a:rPr>
              <a:t>ε </a:t>
            </a:r>
            <a:r>
              <a:rPr lang="en-US" altLang="zh-CN" dirty="0" smtClean="0">
                <a:latin typeface="Times New Roman"/>
                <a:cs typeface="Times New Roman"/>
              </a:rPr>
              <a:t>–closure(0)={0,1,2,4,7}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B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A,a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A,a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–closure({3,8})={1,2,3,4,6,7,8}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C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A,b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ε </a:t>
            </a:r>
            <a:r>
              <a:rPr lang="en-US" altLang="zh-CN" dirty="0" smtClean="0">
                <a:latin typeface="Times New Roman"/>
                <a:cs typeface="Times New Roman"/>
              </a:rPr>
              <a:t>–closure({5})={1,2,4,5,6,7}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D</a:t>
            </a:r>
            <a:r>
              <a:rPr lang="zh-CN" altLang="en-US" dirty="0" smtClean="0">
                <a:latin typeface="Times New Roman"/>
                <a:cs typeface="Times New Roman"/>
              </a:rPr>
              <a:t>：</a:t>
            </a:r>
            <a:r>
              <a:rPr lang="en-US" altLang="zh-CN" dirty="0" err="1" smtClean="0">
                <a:latin typeface="Times New Roman"/>
                <a:cs typeface="Times New Roman"/>
              </a:rPr>
              <a:t>Dtran</a:t>
            </a:r>
            <a:r>
              <a:rPr lang="en-US" altLang="zh-CN" dirty="0" smtClean="0">
                <a:latin typeface="Times New Roman"/>
                <a:cs typeface="Times New Roman"/>
              </a:rPr>
              <a:t>[</a:t>
            </a:r>
            <a:r>
              <a:rPr lang="en-US" altLang="zh-CN" dirty="0" err="1" smtClean="0">
                <a:latin typeface="Times New Roman"/>
                <a:cs typeface="Times New Roman"/>
              </a:rPr>
              <a:t>B,b</a:t>
            </a:r>
            <a:r>
              <a:rPr lang="en-US" altLang="zh-CN" dirty="0" smtClean="0">
                <a:latin typeface="Times New Roman"/>
                <a:cs typeface="Times New Roman"/>
              </a:rPr>
              <a:t>]=</a:t>
            </a:r>
            <a:r>
              <a:rPr lang="el-GR" altLang="zh-CN" dirty="0" smtClean="0">
                <a:latin typeface="Times New Roman"/>
                <a:cs typeface="Times New Roman"/>
              </a:rPr>
              <a:t>ε </a:t>
            </a:r>
            <a:r>
              <a:rPr lang="en-US" altLang="zh-CN" dirty="0" smtClean="0">
                <a:latin typeface="Times New Roman"/>
                <a:cs typeface="Times New Roman"/>
              </a:rPr>
              <a:t>–closure(move(</a:t>
            </a:r>
            <a:r>
              <a:rPr lang="en-US" altLang="zh-CN" dirty="0" err="1" smtClean="0">
                <a:latin typeface="Times New Roman"/>
                <a:cs typeface="Times New Roman"/>
              </a:rPr>
              <a:t>B,b</a:t>
            </a:r>
            <a:r>
              <a:rPr lang="en-US" altLang="zh-CN" dirty="0" smtClean="0">
                <a:latin typeface="Times New Roman"/>
                <a:cs typeface="Times New Roman"/>
              </a:rPr>
              <a:t>))=</a:t>
            </a:r>
            <a:r>
              <a:rPr lang="el-GR" altLang="zh-CN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{1,2,4,5,6,7,9}</a:t>
            </a:r>
          </a:p>
          <a:p>
            <a:r>
              <a:rPr lang="en-US" altLang="zh-CN" dirty="0" smtClean="0">
                <a:latin typeface="Times New Roman"/>
                <a:cs typeface="Times New Roman"/>
              </a:rPr>
              <a:t>…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61" y="1214422"/>
            <a:ext cx="8874239" cy="33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子集构造法的例子（</a:t>
            </a: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928802"/>
            <a:ext cx="58293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经典特宋简"/>
        <a:ea typeface="经典特宋简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7221</Words>
  <Application>Microsoft Office PowerPoint</Application>
  <PresentationFormat>全屏显示(4:3)</PresentationFormat>
  <Paragraphs>927</Paragraphs>
  <Slides>149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25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149</vt:i4>
      </vt:variant>
    </vt:vector>
  </HeadingPairs>
  <TitlesOfParts>
    <vt:vector size="186" baseType="lpstr">
      <vt:lpstr>Arial-BoldMT</vt:lpstr>
      <vt:lpstr>华文细黑</vt:lpstr>
      <vt:lpstr>华文新魏</vt:lpstr>
      <vt:lpstr>经典特宋简</vt:lpstr>
      <vt:lpstr>隶书</vt:lpstr>
      <vt:lpstr>宋体</vt:lpstr>
      <vt:lpstr>Arial</vt:lpstr>
      <vt:lpstr>Calibri</vt:lpstr>
      <vt:lpstr>Helvetica</vt:lpstr>
      <vt:lpstr>Symbol</vt:lpstr>
      <vt:lpstr>Times New Roman</vt:lpstr>
      <vt:lpstr>Wingdings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16_Office 主题</vt:lpstr>
      <vt:lpstr>17_Office 主题</vt:lpstr>
      <vt:lpstr>18_Office 主题</vt:lpstr>
      <vt:lpstr>19_Office 主题</vt:lpstr>
      <vt:lpstr>20_Office 主题</vt:lpstr>
      <vt:lpstr>21_Office 主题</vt:lpstr>
      <vt:lpstr>23_Office 主题</vt:lpstr>
      <vt:lpstr>24_Office 主题</vt:lpstr>
      <vt:lpstr>26_Office 主题</vt:lpstr>
      <vt:lpstr>第三章 词法分析</vt:lpstr>
      <vt:lpstr>内容</vt:lpstr>
      <vt:lpstr>词法分析器的作用</vt:lpstr>
      <vt:lpstr>为什么要设立独立的词法分析器</vt:lpstr>
      <vt:lpstr>词法分析器的三种构造策略</vt:lpstr>
      <vt:lpstr>词法单元、模式、词素</vt:lpstr>
      <vt:lpstr>词法单元、模式、词素（例子）</vt:lpstr>
      <vt:lpstr>词法单元、模式、词素</vt:lpstr>
      <vt:lpstr>词法单元的属性</vt:lpstr>
      <vt:lpstr>词法单元的属性</vt:lpstr>
      <vt:lpstr>词法单元的属性</vt:lpstr>
      <vt:lpstr>PowerPoint 演示文稿</vt:lpstr>
      <vt:lpstr>PowerPoint 演示文稿</vt:lpstr>
      <vt:lpstr>内容</vt:lpstr>
      <vt:lpstr>输入缓冲</vt:lpstr>
      <vt:lpstr>缓冲区对</vt:lpstr>
      <vt:lpstr>缓冲区对</vt:lpstr>
      <vt:lpstr>缓冲区对</vt:lpstr>
      <vt:lpstr>哨兵标记</vt:lpstr>
      <vt:lpstr>哨兵标记</vt:lpstr>
      <vt:lpstr>双缓冲双指针策略</vt:lpstr>
      <vt:lpstr>PowerPoint 演示文稿</vt:lpstr>
      <vt:lpstr>词法单元的规约</vt:lpstr>
      <vt:lpstr>串和语言（1）</vt:lpstr>
      <vt:lpstr>串和语言（2）</vt:lpstr>
      <vt:lpstr>试说明字符串abcdefghij，分别有多少个前缀、后缀、真前缀、子串和子序列。</vt:lpstr>
      <vt:lpstr>PowerPoint 演示文稿</vt:lpstr>
      <vt:lpstr>PowerPoint 演示文稿</vt:lpstr>
      <vt:lpstr>串和语言（3）</vt:lpstr>
      <vt:lpstr>串和语言（4）</vt:lpstr>
      <vt:lpstr>串和语言（5）</vt:lpstr>
      <vt:lpstr>例子</vt:lpstr>
      <vt:lpstr>正则表达式</vt:lpstr>
      <vt:lpstr>正则表达式的例子</vt:lpstr>
      <vt:lpstr>正则集合、等价</vt:lpstr>
      <vt:lpstr>PowerPoint 演示文稿</vt:lpstr>
      <vt:lpstr>PowerPoint 演示文稿</vt:lpstr>
      <vt:lpstr>描述以下正则式表示的语言:</vt:lpstr>
      <vt:lpstr>选择所描述语言与(0|1)*1(0|1)*相同的正规式</vt:lpstr>
      <vt:lpstr>正则定义（1）</vt:lpstr>
      <vt:lpstr>正则定义（2）</vt:lpstr>
      <vt:lpstr>正则定义的例子</vt:lpstr>
      <vt:lpstr>PowerPoint 演示文稿</vt:lpstr>
      <vt:lpstr>正则表达式的扩展</vt:lpstr>
      <vt:lpstr>PowerPoint 演示文稿</vt:lpstr>
      <vt:lpstr>正则表达式例子</vt:lpstr>
      <vt:lpstr>PowerPoint 演示文稿</vt:lpstr>
      <vt:lpstr>PowerPoint 演示文稿</vt:lpstr>
      <vt:lpstr>内容</vt:lpstr>
      <vt:lpstr>词法单元的识别</vt:lpstr>
      <vt:lpstr>PowerPoint 演示文稿</vt:lpstr>
      <vt:lpstr>PowerPoint 演示文稿</vt:lpstr>
      <vt:lpstr>状态转换图</vt:lpstr>
      <vt:lpstr>状态转换图Transition Diagrams</vt:lpstr>
      <vt:lpstr>状态转换图例</vt:lpstr>
      <vt:lpstr>状态转换图的例子</vt:lpstr>
      <vt:lpstr>保留字和标识符的识别</vt:lpstr>
      <vt:lpstr>其它的状态转换图</vt:lpstr>
      <vt:lpstr>词法分析器的体系结构</vt:lpstr>
      <vt:lpstr>Relop对应的代码概要</vt:lpstr>
      <vt:lpstr>处理多个模式的方法</vt:lpstr>
      <vt:lpstr>给出识别正则式所描述语言的状态转换图</vt:lpstr>
      <vt:lpstr>内容</vt:lpstr>
      <vt:lpstr>词法分析工具Lex/Flex</vt:lpstr>
      <vt:lpstr>Lex源程序的结构</vt:lpstr>
      <vt:lpstr>词法分析器的工作方式</vt:lpstr>
      <vt:lpstr>Lex程序的例子（1）</vt:lpstr>
      <vt:lpstr>Lex程序的例子（2）</vt:lpstr>
      <vt:lpstr>Lex程序的例子（3）</vt:lpstr>
      <vt:lpstr>Lex中的冲突解决方法</vt:lpstr>
      <vt:lpstr>给出scanner对输入串ababcbacaabaababaa的输出：</vt:lpstr>
      <vt:lpstr>给出scanner对输入串ababcbacaabaababaa的输出：</vt:lpstr>
      <vt:lpstr>例</vt:lpstr>
      <vt:lpstr>作业3</vt:lpstr>
      <vt:lpstr>有穷自动机</vt:lpstr>
      <vt:lpstr>不确定的有穷自动机</vt:lpstr>
      <vt:lpstr>NFA的例子</vt:lpstr>
      <vt:lpstr>转换表（transition table）表示法</vt:lpstr>
      <vt:lpstr>输入字符串的接受</vt:lpstr>
      <vt:lpstr>NFA和相应语言的例子</vt:lpstr>
      <vt:lpstr>确定有穷自动机（DFA）</vt:lpstr>
      <vt:lpstr>PowerPoint 演示文稿</vt:lpstr>
      <vt:lpstr>DFA的模拟运行</vt:lpstr>
      <vt:lpstr>DFA的例子</vt:lpstr>
      <vt:lpstr>练习3.6.3 找出aabb的路径 给出转换表</vt:lpstr>
      <vt:lpstr>转换表</vt:lpstr>
      <vt:lpstr>从正则表达式到自动机的转换</vt:lpstr>
      <vt:lpstr>NFA到DFA（子集构造法）(1)</vt:lpstr>
      <vt:lpstr>例子</vt:lpstr>
      <vt:lpstr>NFA到DFA（子集构造法）(2)</vt:lpstr>
      <vt:lpstr>PowerPoint 演示文稿</vt:lpstr>
      <vt:lpstr>NFA到DFA（子集构造法）(3)</vt:lpstr>
      <vt:lpstr>NFA状态集上的操作（例）</vt:lpstr>
      <vt:lpstr>PowerPoint 演示文稿</vt:lpstr>
      <vt:lpstr>NFA到DFA（子集构造法）(4)</vt:lpstr>
      <vt:lpstr>NFA到DFA（子集构造法）(5)</vt:lpstr>
      <vt:lpstr>ε-closure(T)的计算(例）</vt:lpstr>
      <vt:lpstr>子集构造法的例子（1）</vt:lpstr>
      <vt:lpstr>子集构造法的例子（2）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正则表达式到NFA</vt:lpstr>
      <vt:lpstr>转换算法（1）</vt:lpstr>
      <vt:lpstr>转换算法（2）</vt:lpstr>
      <vt:lpstr>转换算法（3）</vt:lpstr>
      <vt:lpstr>转换得到的NFA的特性</vt:lpstr>
      <vt:lpstr>正则表达式到NFA的例子（1）</vt:lpstr>
      <vt:lpstr>正则表达式到NFA的例子（2）</vt:lpstr>
      <vt:lpstr>正则表达式到NFA的例子（3）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词法分析器生成工具的设计</vt:lpstr>
      <vt:lpstr>词法分析器生成工具的功能</vt:lpstr>
      <vt:lpstr>NFA合并的方法</vt:lpstr>
      <vt:lpstr>确定化NFA后的处理</vt:lpstr>
      <vt:lpstr>例子（1）</vt:lpstr>
      <vt:lpstr>例子（2）</vt:lpstr>
      <vt:lpstr>确定化NFA，得对应的DFA</vt:lpstr>
      <vt:lpstr>例子（3）</vt:lpstr>
      <vt:lpstr>PowerPoint 演示文稿</vt:lpstr>
      <vt:lpstr>运行的方式</vt:lpstr>
      <vt:lpstr>DFA状态数量的最小化</vt:lpstr>
      <vt:lpstr>最小化一个DFA的状态数</vt:lpstr>
      <vt:lpstr>例</vt:lpstr>
      <vt:lpstr>状态的区分</vt:lpstr>
      <vt:lpstr>最小化一个DFA的状态数</vt:lpstr>
      <vt:lpstr>DFA最小化算法</vt:lpstr>
      <vt:lpstr>最小化算法（分划部分）</vt:lpstr>
      <vt:lpstr>最小化算法（构造部分）</vt:lpstr>
      <vt:lpstr>DFA最小化的例子</vt:lpstr>
      <vt:lpstr>词法分析器状态的最小化</vt:lpstr>
      <vt:lpstr>例子</vt:lpstr>
      <vt:lpstr>综合例：</vt:lpstr>
      <vt:lpstr>a(a|b)*a对应的NFA</vt:lpstr>
      <vt:lpstr>将NFA转换成DFA</vt:lpstr>
      <vt:lpstr>DFA最小化</vt:lpstr>
      <vt:lpstr>DFA最小化（续）</vt:lpstr>
      <vt:lpstr>作业4</vt:lpstr>
      <vt:lpstr>作业4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词法分析</dc:title>
  <cp:lastModifiedBy>MinGan</cp:lastModifiedBy>
  <cp:revision>168</cp:revision>
  <dcterms:modified xsi:type="dcterms:W3CDTF">2017-10-26T10:48:43Z</dcterms:modified>
</cp:coreProperties>
</file>